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22"/>
  </p:notesMasterIdLst>
  <p:sldIdLst>
    <p:sldId id="256" r:id="rId2"/>
    <p:sldId id="294" r:id="rId3"/>
    <p:sldId id="296" r:id="rId4"/>
    <p:sldId id="291" r:id="rId5"/>
    <p:sldId id="258" r:id="rId6"/>
    <p:sldId id="289" r:id="rId7"/>
    <p:sldId id="267" r:id="rId8"/>
    <p:sldId id="292" r:id="rId9"/>
    <p:sldId id="295" r:id="rId10"/>
    <p:sldId id="271" r:id="rId11"/>
    <p:sldId id="298" r:id="rId12"/>
    <p:sldId id="262" r:id="rId13"/>
    <p:sldId id="287" r:id="rId14"/>
    <p:sldId id="288" r:id="rId15"/>
    <p:sldId id="284" r:id="rId16"/>
    <p:sldId id="286" r:id="rId17"/>
    <p:sldId id="282" r:id="rId18"/>
    <p:sldId id="293" r:id="rId19"/>
    <p:sldId id="283" r:id="rId20"/>
    <p:sldId id="279" r:id="rId21"/>
  </p:sldIdLst>
  <p:sldSz cx="12192000" cy="6858000"/>
  <p:notesSz cx="6858000" cy="9144000"/>
  <p:defaultTextStyle>
    <a:defPPr>
      <a:defRPr lang="en-US"/>
    </a:defPPr>
    <a:lvl1pPr marL="0" lvl="0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1pPr>
    <a:lvl2pPr marL="457200" lvl="1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2pPr>
    <a:lvl3pPr marL="914400" lvl="2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3pPr>
    <a:lvl4pPr marL="1371600" lvl="3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4pPr>
    <a:lvl5pPr marL="1828800" lvl="4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5pPr>
    <a:lvl6pPr marL="2286000" lvl="5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6pPr>
    <a:lvl7pPr marL="2743200" lvl="6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7pPr>
    <a:lvl8pPr marL="3200400" lvl="7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8pPr>
    <a:lvl9pPr marL="3657600" lvl="8" indent="0" algn="l" defTabSz="457200" rtl="0" eaLnBrk="0" fontAlgn="base" latinLnBrk="0" hangingPunct="0">
      <a:lnSpc>
        <a:spcPct val="100000"/>
      </a:lnSpc>
      <a:spcBef>
        <a:spcPct val="0"/>
      </a:spcBef>
      <a:spcAft>
        <a:spcPct val="0"/>
      </a:spcAft>
      <a:buNone/>
      <a:defRPr b="0" i="0" u="none" kern="1200" baseline="0">
        <a:solidFill>
          <a:schemeClr val="tx1"/>
        </a:solidFill>
        <a:latin typeface="Century Gothic" panose="020B0502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384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FDFB"/>
    <a:srgbClr val="ED6C49"/>
    <a:srgbClr val="FFFF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7029"/>
    <p:restoredTop sz="94815"/>
  </p:normalViewPr>
  <p:slideViewPr>
    <p:cSldViewPr snapToGrid="0" snapToObjects="1" showGuides="1">
      <p:cViewPr varScale="1">
        <p:scale>
          <a:sx n="78" d="100"/>
          <a:sy n="78" d="100"/>
        </p:scale>
        <p:origin x="710" y="62"/>
      </p:cViewPr>
      <p:guideLst>
        <p:guide orient="horz" pos="2160"/>
        <p:guide pos="3840"/>
      </p:guideLst>
    </p:cSldViewPr>
  </p:slideViewPr>
  <p:outlineViewPr>
    <p:cViewPr>
      <p:scale>
        <a:sx n="33" d="100"/>
        <a:sy n="33" d="100"/>
      </p:scale>
      <p:origin x="0" y="-9264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fld id="{6AC12ECC-4B60-4DBA-BE95-AF4E4FC9AC80}" type="datetimeFigureOut"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24/10/2021</a:t>
            </a:fld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Fare clic per modificare gli stili del testo dello schema</a:t>
            </a:r>
          </a:p>
          <a:p>
            <a:pPr marL="457200" marR="0" lvl="1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Secondo livello</a:t>
            </a:r>
          </a:p>
          <a:p>
            <a:pPr marL="914400" marR="0" lvl="2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Terzo livello</a:t>
            </a:r>
          </a:p>
          <a:p>
            <a:pPr marL="1371600" marR="0" lvl="3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Quarto livello</a:t>
            </a:r>
          </a:p>
          <a:p>
            <a:pPr marL="1828800" marR="0" lvl="4" indent="0" algn="l" defTabSz="9144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Quinto livello</a:t>
            </a:r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fontAlgn="auto" hangingPunct="1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defRPr/>
            </a:pPr>
            <a:endParaRPr kumimoji="0" lang="it-I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8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/>
          <a:lstStyle>
            <a:lvl1pPr algn="r" eaLnBrk="1" hangingPunct="1">
              <a:defRPr sz="1200">
                <a:latin typeface="Calibri" panose="020F0502020204030204" pitchFamily="34" charset="0"/>
              </a:defRPr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878BBB3-8E70-4C17-B60A-44107E377436}" type="slidenum">
              <a:rPr kumimoji="0" lang="it-IT" altLang="it-IT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anose="020F0502020204030204" pitchFamily="34" charset="0"/>
                <a:ea typeface="+mn-ea"/>
                <a:cs typeface="+mn-cs"/>
              </a:rPr>
              <a:t>‹N›</a:t>
            </a:fld>
            <a:endParaRPr kumimoji="0" lang="it-IT" altLang="it-IT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anose="020F050202020403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hf sldNum="0" hdr="0" ftr="0" dt="0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0483" name="Segnaposto note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0484" name="Segnaposto numero diapositiva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it-IT" altLang="it-IT" sz="1200" dirty="0">
                <a:latin typeface="Calibri" panose="020F0502020204030204" pitchFamily="34" charset="0"/>
              </a:rPr>
              <a:t>10</a:t>
            </a:fld>
            <a:endParaRPr lang="it-IT" altLang="it-IT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3555" name="Segnaposto note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3556" name="Segnaposto numero diapositiva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it-IT" altLang="it-IT" sz="1200" dirty="0">
                <a:latin typeface="Calibri" panose="020F0502020204030204" pitchFamily="34" charset="0"/>
              </a:rPr>
              <a:t>12</a:t>
            </a:fld>
            <a:endParaRPr lang="it-IT" altLang="it-IT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5603" name="Segnaposto note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5604" name="Segnaposto numero diapositiva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it-IT" altLang="it-IT" sz="1200" dirty="0">
                <a:latin typeface="Calibri" panose="020F0502020204030204" pitchFamily="34" charset="0"/>
              </a:rPr>
              <a:t>13</a:t>
            </a:fld>
            <a:endParaRPr lang="it-IT" altLang="it-IT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7651" name="Segnaposto note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7652" name="Segnaposto numero diapositiva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it-IT" altLang="it-IT" sz="1200" dirty="0">
                <a:latin typeface="Calibri" panose="020F0502020204030204" pitchFamily="34" charset="0"/>
              </a:rPr>
              <a:t>14</a:t>
            </a:fld>
            <a:endParaRPr lang="it-IT" altLang="it-IT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29699" name="Segnaposto note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29700" name="Segnaposto numero diapositiva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it-IT" altLang="it-IT" sz="1200" dirty="0">
                <a:latin typeface="Calibri" panose="020F0502020204030204" pitchFamily="34" charset="0"/>
              </a:rPr>
              <a:t>15</a:t>
            </a:fld>
            <a:endParaRPr lang="it-IT" altLang="it-IT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1747" name="Segnaposto note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31748" name="Segnaposto numero diapositiva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it-IT" altLang="it-IT" sz="1200" dirty="0">
                <a:latin typeface="Calibri" panose="020F0502020204030204" pitchFamily="34" charset="0"/>
              </a:rPr>
              <a:t>16</a:t>
            </a:fld>
            <a:endParaRPr lang="it-IT" altLang="it-IT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3795" name="Segnaposto note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33796" name="Segnaposto numero diapositiva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it-IT" altLang="it-IT" sz="1200" dirty="0">
                <a:latin typeface="Calibri" panose="020F0502020204030204" pitchFamily="34" charset="0"/>
              </a:rPr>
              <a:t>17</a:t>
            </a:fld>
            <a:endParaRPr lang="it-IT" altLang="it-IT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2" name="Segnaposto immagine diapositiva 1"/>
          <p:cNvSpPr>
            <a:spLocks noGrp="1" noRot="1" noChangeAspect="1" noTextEdit="1"/>
          </p:cNvSpPr>
          <p:nvPr>
            <p:ph type="sldImg"/>
          </p:nvPr>
        </p:nvSpPr>
        <p:spPr>
          <a:ln>
            <a:solidFill>
              <a:srgbClr val="000000">
                <a:alpha val="100000"/>
              </a:srgbClr>
            </a:solidFill>
            <a:miter lim="800000"/>
          </a:ln>
        </p:spPr>
      </p:sp>
      <p:sp>
        <p:nvSpPr>
          <p:cNvPr id="35843" name="Segnaposto note 2"/>
          <p:cNvSpPr>
            <a:spLocks noGrp="1"/>
          </p:cNvSpPr>
          <p:nvPr>
            <p:ph type="body" idx="1"/>
          </p:nvPr>
        </p:nvSpPr>
        <p:spPr>
          <a:noFill/>
          <a:ln>
            <a:noFill/>
          </a:ln>
        </p:spPr>
        <p:txBody>
          <a:bodyPr wrap="square" lIns="91440" tIns="45720" rIns="91440" bIns="45720" anchor="t"/>
          <a:lstStyle/>
          <a:p>
            <a:pPr lvl="0" eaLnBrk="1" hangingPunct="1">
              <a:spcBef>
                <a:spcPct val="0"/>
              </a:spcBef>
            </a:pPr>
            <a:endParaRPr lang="it-IT" altLang="it-IT" dirty="0"/>
          </a:p>
        </p:txBody>
      </p:sp>
      <p:sp>
        <p:nvSpPr>
          <p:cNvPr id="35844" name="Segnaposto numero diapositiva 3"/>
          <p:cNvSpPr txBox="1">
            <a:spLocks noGrp="1"/>
          </p:cNvSpPr>
          <p:nvPr>
            <p:ph type="sldNum" sz="quarter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  <a:noFill/>
          <a:ln w="9525">
            <a:noFill/>
          </a:ln>
        </p:spPr>
        <p:txBody>
          <a:bodyPr anchor="b"/>
          <a:lstStyle/>
          <a:p>
            <a:pPr lvl="0" algn="r" eaLnBrk="1" hangingPunct="1"/>
            <a:fld id="{9A0DB2DC-4C9A-4742-B13C-FB6460FD3503}" type="slidenum">
              <a:rPr lang="it-IT" altLang="it-IT" sz="1200" dirty="0">
                <a:latin typeface="Calibri" panose="020F0502020204030204" pitchFamily="34" charset="0"/>
              </a:rPr>
              <a:t>18</a:t>
            </a:fld>
            <a:endParaRPr lang="it-IT" altLang="it-IT" sz="1200" dirty="0">
              <a:latin typeface="Calibri" panose="020F0502020204030204" pitchFamily="34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bg>
      <p:bgPr>
        <a:solidFill>
          <a:srgbClr val="EFE0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 bwMode="white">
          <a:xfrm>
            <a:off x="0" y="5970588"/>
            <a:ext cx="12192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-12700" y="6053138"/>
            <a:ext cx="3000375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3144838" y="6043613"/>
            <a:ext cx="9047163" cy="714375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Titolo 7"/>
          <p:cNvSpPr>
            <a:spLocks noGrp="1"/>
          </p:cNvSpPr>
          <p:nvPr>
            <p:ph type="ctrTitle" hasCustomPrompt="1"/>
          </p:nvPr>
        </p:nvSpPr>
        <p:spPr>
          <a:xfrm>
            <a:off x="3149600" y="4038600"/>
            <a:ext cx="8636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9" name="Sottotitolo 8"/>
          <p:cNvSpPr>
            <a:spLocks noGrp="1"/>
          </p:cNvSpPr>
          <p:nvPr>
            <p:ph type="subTitle" idx="1" hasCustomPrompt="1"/>
          </p:nvPr>
        </p:nvSpPr>
        <p:spPr>
          <a:xfrm>
            <a:off x="3149600" y="6050037"/>
            <a:ext cx="89408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it-IT"/>
              <a:t>Fare clic per modificare lo stile del sottotitolo dello schema</a:t>
            </a:r>
            <a:endParaRPr lang="en-US"/>
          </a:p>
        </p:txBody>
      </p:sp>
      <p:sp>
        <p:nvSpPr>
          <p:cNvPr id="13" name="Segnaposto data 27"/>
          <p:cNvSpPr>
            <a:spLocks noGrp="1"/>
          </p:cNvSpPr>
          <p:nvPr>
            <p:ph type="dt" sz="half" idx="2"/>
          </p:nvPr>
        </p:nvSpPr>
        <p:spPr>
          <a:xfrm>
            <a:off x="101600" y="6069013"/>
            <a:ext cx="2743200" cy="685800"/>
          </a:xfrm>
          <a:prstGeom prst="rect">
            <a:avLst/>
          </a:prstGeom>
        </p:spPr>
        <p:txBody>
          <a:bodyPr vert="horz" anchor="ctr" anchorCtr="0"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2DF588A9-BC4C-4F72-AADC-018270F86EB2}" type="datetimeFigureOut">
              <a:rPr kumimoji="0" lang="en-US" sz="2000" b="0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10/24/2021</a:t>
            </a:fld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5" name="Segnaposto piè di pagina 16"/>
          <p:cNvSpPr>
            <a:spLocks noGrp="1"/>
          </p:cNvSpPr>
          <p:nvPr>
            <p:ph type="ftr" sz="quarter" idx="3"/>
          </p:nvPr>
        </p:nvSpPr>
        <p:spPr>
          <a:xfrm>
            <a:off x="2781300" y="236538"/>
            <a:ext cx="7823200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Segnaposto numero diapositiva 28"/>
          <p:cNvSpPr>
            <a:spLocks noGrp="1"/>
          </p:cNvSpPr>
          <p:nvPr>
            <p:ph type="sldNum" sz="quarter" idx="4"/>
          </p:nvPr>
        </p:nvSpPr>
        <p:spPr>
          <a:xfrm>
            <a:off x="10668000" y="228600"/>
            <a:ext cx="1117600" cy="381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74F5F5C9-BD74-4D79-BECA-D2F46AFC9AF3}" type="slidenum">
              <a:rPr kumimoji="0" lang="en-US" altLang="it-IT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‹N›</a:t>
            </a:fld>
            <a:endParaRPr kumimoji="0" lang="en-US" altLang="it-IT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623603-EFC4-4377-BC05-8F5CD4A45E8B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10/24/2021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5638C54-10B3-4BDA-893E-EF1E71B2E1B3}" type="slidenum">
              <a:rPr kumimoji="0" lang="en-US" altLang="it-IT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‹N›</a:t>
            </a:fld>
            <a:endParaRPr kumimoji="0" lang="en-US" altLang="it-IT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bg>
      <p:bgPr>
        <a:solidFill>
          <a:srgbClr val="EFE0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 bwMode="white">
          <a:xfrm>
            <a:off x="8128000" y="0"/>
            <a:ext cx="427038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8189913" y="609600"/>
            <a:ext cx="3048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8189913" y="0"/>
            <a:ext cx="3048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" name="Titolo verticale 1"/>
          <p:cNvSpPr>
            <a:spLocks noGrp="1"/>
          </p:cNvSpPr>
          <p:nvPr>
            <p:ph type="title" orient="vert" hasCustomPrompt="1"/>
          </p:nvPr>
        </p:nvSpPr>
        <p:spPr>
          <a:xfrm>
            <a:off x="8737600" y="609601"/>
            <a:ext cx="2743200" cy="5516563"/>
          </a:xfrm>
        </p:spPr>
        <p:txBody>
          <a:bodyPr vert="eaVert"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verticale 2"/>
          <p:cNvSpPr>
            <a:spLocks noGrp="1"/>
          </p:cNvSpPr>
          <p:nvPr>
            <p:ph type="body" orient="vert" idx="1" hasCustomPrompt="1"/>
          </p:nvPr>
        </p:nvSpPr>
        <p:spPr>
          <a:xfrm>
            <a:off x="609600" y="609600"/>
            <a:ext cx="7416800" cy="5516564"/>
          </a:xfrm>
        </p:spPr>
        <p:txBody>
          <a:bodyPr vert="eaVert"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3" name="Segnaposto data 3"/>
          <p:cNvSpPr>
            <a:spLocks noGrp="1"/>
          </p:cNvSpPr>
          <p:nvPr>
            <p:ph type="dt" sz="half" idx="2"/>
          </p:nvPr>
        </p:nvSpPr>
        <p:spPr>
          <a:xfrm>
            <a:off x="8737600" y="6248400"/>
            <a:ext cx="29464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E33B8DEC-0308-4E82-90D2-F5EC1B97138A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10/24/2021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5" name="Segnaposto piè di pagina 4"/>
          <p:cNvSpPr>
            <a:spLocks noGrp="1"/>
          </p:cNvSpPr>
          <p:nvPr>
            <p:ph type="ftr" sz="quarter" idx="3"/>
          </p:nvPr>
        </p:nvSpPr>
        <p:spPr>
          <a:xfrm>
            <a:off x="609600" y="6248400"/>
            <a:ext cx="7431088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Segnaposto numero diapositiva 5"/>
          <p:cNvSpPr>
            <a:spLocks noGrp="1"/>
          </p:cNvSpPr>
          <p:nvPr>
            <p:ph type="sldNum" sz="quarter" idx="4"/>
          </p:nvPr>
        </p:nvSpPr>
        <p:spPr>
          <a:xfrm rot="5400000">
            <a:off x="8074819" y="103981"/>
            <a:ext cx="533400" cy="325438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>
              <a:defRPr/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E592D22-6471-47F6-BDC1-82EEEE6CD50E}" type="slidenum">
              <a:rPr kumimoji="0" lang="en-US" altLang="it-IT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‹N›</a:t>
            </a:fld>
            <a:endParaRPr kumimoji="0" lang="en-US" altLang="it-IT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16864" y="228600"/>
            <a:ext cx="10871200" cy="990600"/>
          </a:xfrm>
        </p:spPr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8" name="Segnaposto contenuto 7"/>
          <p:cNvSpPr>
            <a:spLocks noGrp="1"/>
          </p:cNvSpPr>
          <p:nvPr>
            <p:ph sz="quarter" idx="1" hasCustomPrompt="1"/>
          </p:nvPr>
        </p:nvSpPr>
        <p:spPr>
          <a:xfrm>
            <a:off x="816864" y="1600200"/>
            <a:ext cx="10871200" cy="44958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623603-EFC4-4377-BC05-8F5CD4A45E8B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10/24/2021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5638C54-10B3-4BDA-893E-EF1E71B2E1B3}" type="slidenum">
              <a:rPr kumimoji="0" lang="en-US" altLang="it-IT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‹N›</a:t>
            </a:fld>
            <a:endParaRPr kumimoji="0" lang="en-US" altLang="it-IT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bg>
      <p:bgPr>
        <a:solidFill>
          <a:srgbClr val="EFE0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 bwMode="white">
          <a:xfrm>
            <a:off x="0" y="1524000"/>
            <a:ext cx="12192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0" y="1600200"/>
            <a:ext cx="17272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1828800" y="1600200"/>
            <a:ext cx="103632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3" name="Segnaposto testo 2"/>
          <p:cNvSpPr>
            <a:spLocks noGrp="1"/>
          </p:cNvSpPr>
          <p:nvPr>
            <p:ph type="body" idx="1" hasCustomPrompt="1"/>
          </p:nvPr>
        </p:nvSpPr>
        <p:spPr>
          <a:xfrm>
            <a:off x="1828801" y="2743200"/>
            <a:ext cx="9497484" cy="1673225"/>
          </a:xfrm>
        </p:spPr>
        <p:txBody>
          <a:bodyPr/>
          <a:lstStyle>
            <a:lvl1pPr marL="0" indent="0"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1828800" y="1600200"/>
            <a:ext cx="1016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3" name="Segnaposto data 11"/>
          <p:cNvSpPr>
            <a:spLocks noGrp="1"/>
          </p:cNvSpPr>
          <p:nvPr>
            <p:ph type="dt" sz="half" idx="2"/>
          </p:nvPr>
        </p:nvSpPr>
        <p:spPr>
          <a:xfrm>
            <a:off x="8128000" y="6248400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C8B4675-B329-4C98-AB01-5C07A03D84F3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10/24/2021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5" name="Segnaposto numero diapositiva 12"/>
          <p:cNvSpPr>
            <a:spLocks noGrp="1"/>
          </p:cNvSpPr>
          <p:nvPr>
            <p:ph type="sldNum" sz="quarter" idx="4"/>
          </p:nvPr>
        </p:nvSpPr>
        <p:spPr>
          <a:xfrm>
            <a:off x="0" y="1752600"/>
            <a:ext cx="1727200" cy="7016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Autofit/>
          </a:bodyPr>
          <a:lstStyle>
            <a:lvl1pPr>
              <a:defRPr sz="2400"/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54F383D3-ACA4-4309-91C2-98EAACFBBB70}" type="slidenum">
              <a:rPr kumimoji="0" lang="en-US" altLang="it-IT" sz="2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‹N›</a:t>
            </a:fld>
            <a:endParaRPr kumimoji="0" lang="en-US" altLang="it-IT" sz="2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Segnaposto piè di pagina 13"/>
          <p:cNvSpPr>
            <a:spLocks noGrp="1"/>
          </p:cNvSpPr>
          <p:nvPr>
            <p:ph type="ftr" sz="quarter" idx="3"/>
          </p:nvPr>
        </p:nvSpPr>
        <p:spPr>
          <a:xfrm>
            <a:off x="812800" y="6248400"/>
            <a:ext cx="7227888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bg>
      <p:bgPr>
        <a:solidFill>
          <a:srgbClr val="EFE0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 hasCustomPrompt="1"/>
          </p:nvPr>
        </p:nvSpPr>
        <p:spPr>
          <a:xfrm>
            <a:off x="812800" y="1589567"/>
            <a:ext cx="5181600" cy="45720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 hasCustomPrompt="1"/>
          </p:nvPr>
        </p:nvSpPr>
        <p:spPr>
          <a:xfrm>
            <a:off x="6459868" y="1589567"/>
            <a:ext cx="5181600" cy="45720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0" name="Segnaposto data 7"/>
          <p:cNvSpPr>
            <a:spLocks noGrp="1"/>
          </p:cNvSpPr>
          <p:nvPr>
            <p:ph type="dt" sz="half" idx="12"/>
          </p:nvPr>
        </p:nvSpPr>
        <p:spPr>
          <a:xfrm>
            <a:off x="8128000" y="6248400"/>
            <a:ext cx="3556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64233D8-4E78-4436-A224-4AEFB1323388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10/24/2021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Segnaposto numero diapositiva 9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7112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>
              <a:defRPr/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4396877C-58C7-4ABA-81E1-F64C2EFAFC13}" type="slidenum">
              <a:rPr kumimoji="0" lang="en-US" altLang="it-IT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‹N›</a:t>
            </a:fld>
            <a:endParaRPr kumimoji="0" lang="en-US" altLang="it-IT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2" name="Segnaposto piè di pagina 11"/>
          <p:cNvSpPr>
            <a:spLocks noGrp="1"/>
          </p:cNvSpPr>
          <p:nvPr>
            <p:ph type="ftr" sz="quarter" idx="3"/>
          </p:nvPr>
        </p:nvSpPr>
        <p:spPr>
          <a:xfrm>
            <a:off x="812800" y="6248400"/>
            <a:ext cx="7227888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bg>
      <p:bgPr>
        <a:solidFill>
          <a:srgbClr val="EFE0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711200" y="273050"/>
            <a:ext cx="10871200" cy="869950"/>
          </a:xfrm>
        </p:spPr>
        <p:txBody>
          <a:bodyPr/>
          <a:lstStyle>
            <a:lvl1pPr>
              <a:defRPr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11" name="Segnaposto contenuto 10"/>
          <p:cNvSpPr>
            <a:spLocks noGrp="1"/>
          </p:cNvSpPr>
          <p:nvPr>
            <p:ph sz="quarter" idx="2" hasCustomPrompt="1"/>
          </p:nvPr>
        </p:nvSpPr>
        <p:spPr>
          <a:xfrm>
            <a:off x="812800" y="2438400"/>
            <a:ext cx="5181600" cy="35814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3" name="Segnaposto contenuto 12"/>
          <p:cNvSpPr>
            <a:spLocks noGrp="1"/>
          </p:cNvSpPr>
          <p:nvPr>
            <p:ph sz="quarter" idx="4" hasCustomPrompt="1"/>
          </p:nvPr>
        </p:nvSpPr>
        <p:spPr>
          <a:xfrm>
            <a:off x="6400800" y="2438400"/>
            <a:ext cx="5181600" cy="35814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16" name="Segnaposto testo 15"/>
          <p:cNvSpPr>
            <a:spLocks noGrp="1"/>
          </p:cNvSpPr>
          <p:nvPr>
            <p:ph type="body" sz="quarter" idx="1" hasCustomPrompt="1"/>
          </p:nvPr>
        </p:nvSpPr>
        <p:spPr>
          <a:xfrm>
            <a:off x="812800" y="1752600"/>
            <a:ext cx="51816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5" name="Segnaposto testo 14"/>
          <p:cNvSpPr>
            <a:spLocks noGrp="1"/>
          </p:cNvSpPr>
          <p:nvPr>
            <p:ph type="body" sz="quarter" idx="3" hasCustomPrompt="1"/>
          </p:nvPr>
        </p:nvSpPr>
        <p:spPr>
          <a:xfrm>
            <a:off x="6400800" y="1752600"/>
            <a:ext cx="51816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10" name="Segnaposto data 9"/>
          <p:cNvSpPr>
            <a:spLocks noGrp="1"/>
          </p:cNvSpPr>
          <p:nvPr>
            <p:ph type="dt" sz="half" idx="12"/>
          </p:nvPr>
        </p:nvSpPr>
        <p:spPr>
          <a:xfrm>
            <a:off x="8128000" y="6248400"/>
            <a:ext cx="3556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F386D787-5F57-49CE-88DA-3380D4EC33EF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10/24/2021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Segnaposto numero diapositiva 11"/>
          <p:cNvSpPr>
            <a:spLocks noGrp="1"/>
          </p:cNvSpPr>
          <p:nvPr>
            <p:ph type="sldNum" sz="quarter" idx="14"/>
          </p:nvPr>
        </p:nvSpPr>
        <p:spPr>
          <a:xfrm>
            <a:off x="0" y="1271588"/>
            <a:ext cx="7112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>
              <a:defRPr/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8BBB8934-2FB3-4C0C-983F-34E6A14E30E2}" type="slidenum">
              <a:rPr kumimoji="0" lang="en-US" altLang="it-IT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‹N›</a:t>
            </a:fld>
            <a:endParaRPr kumimoji="0" lang="en-US" altLang="it-IT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2" name="Segnaposto piè di pagina 13"/>
          <p:cNvSpPr>
            <a:spLocks noGrp="1"/>
          </p:cNvSpPr>
          <p:nvPr>
            <p:ph type="ftr" sz="quarter" idx="13"/>
          </p:nvPr>
        </p:nvSpPr>
        <p:spPr>
          <a:xfrm>
            <a:off x="812800" y="6248400"/>
            <a:ext cx="7227888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623603-EFC4-4377-BC05-8F5CD4A45E8B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10/24/2021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5638C54-10B3-4BDA-893E-EF1E71B2E1B3}" type="slidenum">
              <a:rPr kumimoji="0" lang="en-US" altLang="it-IT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‹N›</a:t>
            </a:fld>
            <a:endParaRPr kumimoji="0" lang="en-US" altLang="it-IT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bg>
      <p:bgPr>
        <a:solidFill>
          <a:srgbClr val="EFE0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egnaposto data 1"/>
          <p:cNvSpPr>
            <a:spLocks noGrp="1"/>
          </p:cNvSpPr>
          <p:nvPr>
            <p:ph type="dt" sz="half" idx="2"/>
          </p:nvPr>
        </p:nvSpPr>
        <p:spPr>
          <a:xfrm>
            <a:off x="8128000" y="6248400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>
              <a:defRPr/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087D087-75C6-4423-863B-27A9851E8D93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10/24/2021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1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812800" y="6248400"/>
            <a:ext cx="7227888" cy="365125"/>
          </a:xfrm>
          <a:prstGeom prst="rect">
            <a:avLst/>
          </a:prstGeom>
        </p:spPr>
        <p:txBody>
          <a:bodyPr vert="horz" anchor="ctr"/>
          <a:lstStyle>
            <a:lvl1pPr>
              <a:defRPr/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2" name="Segnaposto numero diapositiva 3"/>
          <p:cNvSpPr>
            <a:spLocks noGrp="1"/>
          </p:cNvSpPr>
          <p:nvPr>
            <p:ph type="sldNum" sz="quarter" idx="4"/>
          </p:nvPr>
        </p:nvSpPr>
        <p:spPr>
          <a:xfrm>
            <a:off x="0" y="6248400"/>
            <a:ext cx="711200" cy="381000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0919F583-3D2F-4E69-987E-E0F93A6B0183}" type="slidenum">
              <a:rPr kumimoji="0" lang="en-US" altLang="it-IT" sz="1400" b="1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‹N›</a:t>
            </a:fld>
            <a:endParaRPr kumimoji="0" lang="en-US" altLang="it-IT" sz="1400" b="1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812800" y="273050"/>
            <a:ext cx="10769600" cy="869950"/>
          </a:xfrm>
        </p:spPr>
        <p:txBody>
          <a:bodyPr/>
          <a:lstStyle>
            <a:lvl1pPr algn="l">
              <a:buNone/>
              <a:defRPr sz="4400" b="0"/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testo 2"/>
          <p:cNvSpPr>
            <a:spLocks noGrp="1"/>
          </p:cNvSpPr>
          <p:nvPr>
            <p:ph type="body" idx="2" hasCustomPrompt="1"/>
          </p:nvPr>
        </p:nvSpPr>
        <p:spPr>
          <a:xfrm>
            <a:off x="812800" y="1752600"/>
            <a:ext cx="21336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9" name="Segnaposto contenuto 8"/>
          <p:cNvSpPr>
            <a:spLocks noGrp="1"/>
          </p:cNvSpPr>
          <p:nvPr>
            <p:ph sz="quarter" idx="1" hasCustomPrompt="1"/>
          </p:nvPr>
        </p:nvSpPr>
        <p:spPr>
          <a:xfrm>
            <a:off x="3149600" y="1752600"/>
            <a:ext cx="8534400" cy="4419600"/>
          </a:xfrm>
        </p:spPr>
        <p:txBody>
          <a:bodyPr/>
          <a:lstStyle/>
          <a:p>
            <a:pPr lvl="0"/>
            <a:r>
              <a:rPr lang="it-IT"/>
              <a:t>Fare clic per modificare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623603-EFC4-4377-BC05-8F5CD4A45E8B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10/24/2021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5638C54-10B3-4BDA-893E-EF1E71B2E1B3}" type="slidenum">
              <a:rPr kumimoji="0" lang="en-US" altLang="it-IT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‹N›</a:t>
            </a:fld>
            <a:endParaRPr kumimoji="0" lang="en-US" altLang="it-IT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bg>
      <p:bgPr>
        <a:solidFill>
          <a:srgbClr val="EFE0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ttangolo 9"/>
          <p:cNvSpPr/>
          <p:nvPr/>
        </p:nvSpPr>
        <p:spPr bwMode="white">
          <a:xfrm>
            <a:off x="-12700" y="4572000"/>
            <a:ext cx="12192000" cy="887413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1" name="Rettangolo 10"/>
          <p:cNvSpPr/>
          <p:nvPr/>
        </p:nvSpPr>
        <p:spPr>
          <a:xfrm>
            <a:off x="-12700" y="4664075"/>
            <a:ext cx="1951038" cy="712788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2" name="Rettangolo 11"/>
          <p:cNvSpPr/>
          <p:nvPr/>
        </p:nvSpPr>
        <p:spPr>
          <a:xfrm>
            <a:off x="2060575" y="4654550"/>
            <a:ext cx="10131425" cy="712788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" name="Rettangolo 12"/>
          <p:cNvSpPr/>
          <p:nvPr/>
        </p:nvSpPr>
        <p:spPr bwMode="white">
          <a:xfrm>
            <a:off x="1930400" y="0"/>
            <a:ext cx="133350" cy="6867525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Segnaposto testo 3"/>
          <p:cNvSpPr>
            <a:spLocks noGrp="1"/>
          </p:cNvSpPr>
          <p:nvPr>
            <p:ph type="body" sz="half" idx="2" hasCustomPrompt="1"/>
          </p:nvPr>
        </p:nvSpPr>
        <p:spPr>
          <a:xfrm>
            <a:off x="2133600" y="5486400"/>
            <a:ext cx="97536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it-IT"/>
              <a:t>Fare clic per modificare stili del testo dello schema</a:t>
            </a:r>
          </a:p>
        </p:txBody>
      </p:sp>
      <p:sp>
        <p:nvSpPr>
          <p:cNvPr id="2" name="Titolo 1"/>
          <p:cNvSpPr>
            <a:spLocks noGrp="1"/>
          </p:cNvSpPr>
          <p:nvPr>
            <p:ph type="title" hasCustomPrompt="1"/>
          </p:nvPr>
        </p:nvSpPr>
        <p:spPr>
          <a:xfrm>
            <a:off x="2133600" y="4648200"/>
            <a:ext cx="9753600" cy="685800"/>
          </a:xfrm>
        </p:spPr>
        <p:txBody>
          <a:bodyPr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it-IT"/>
              <a:t>Fare clic per modificare lo stile del titolo</a:t>
            </a:r>
            <a:endParaRPr lang="en-US"/>
          </a:p>
        </p:txBody>
      </p:sp>
      <p:sp>
        <p:nvSpPr>
          <p:cNvPr id="3" name="Segnaposto immagine 2"/>
          <p:cNvSpPr>
            <a:spLocks noGrp="1"/>
          </p:cNvSpPr>
          <p:nvPr>
            <p:ph type="pic" idx="1" hasCustomPrompt="1"/>
          </p:nvPr>
        </p:nvSpPr>
        <p:spPr>
          <a:xfrm>
            <a:off x="2080768" y="0"/>
            <a:ext cx="10111232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normAutofit/>
          </a:bodyPr>
          <a:lstStyle>
            <a:lvl1pPr marL="0" indent="0">
              <a:buNone/>
              <a:defRPr sz="32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it-IT" sz="3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Fare clic sull'icona per inserire un'immagine</a:t>
            </a:r>
            <a:endParaRPr kumimoji="0" lang="en-US" sz="32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5" name="Segnaposto data 11"/>
          <p:cNvSpPr>
            <a:spLocks noGrp="1"/>
          </p:cNvSpPr>
          <p:nvPr>
            <p:ph type="dt" sz="half" idx="12"/>
          </p:nvPr>
        </p:nvSpPr>
        <p:spPr>
          <a:xfrm>
            <a:off x="8331200" y="6248400"/>
            <a:ext cx="3556000" cy="365125"/>
          </a:xfrm>
          <a:prstGeom prst="rect">
            <a:avLst/>
          </a:prstGeom>
        </p:spPr>
        <p:txBody>
          <a:bodyPr vert="horz" rtlCol="0" anchor="ctr" anchorCtr="0"/>
          <a:lstStyle>
            <a:lvl1pPr>
              <a:defRPr/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3BB73747-1D39-4D59-A91B-BD300EA19418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10/24/2021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6" name="Segnaposto numero diapositiva 12"/>
          <p:cNvSpPr>
            <a:spLocks noGrp="1"/>
          </p:cNvSpPr>
          <p:nvPr>
            <p:ph type="sldNum" sz="quarter" idx="4"/>
          </p:nvPr>
        </p:nvSpPr>
        <p:spPr>
          <a:xfrm>
            <a:off x="0" y="4667250"/>
            <a:ext cx="1930400" cy="6635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>
              <a:defRPr sz="2800"/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9AEECE70-3EC4-4AF9-BDAD-3EC86D3281E1}" type="slidenum">
              <a:rPr kumimoji="0" lang="en-US" altLang="it-IT" sz="28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‹N›</a:t>
            </a:fld>
            <a:endParaRPr kumimoji="0" lang="en-US" altLang="it-IT" sz="28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17" name="Segnaposto piè di pagina 13"/>
          <p:cNvSpPr>
            <a:spLocks noGrp="1"/>
          </p:cNvSpPr>
          <p:nvPr>
            <p:ph type="ftr" sz="quarter" idx="3"/>
          </p:nvPr>
        </p:nvSpPr>
        <p:spPr>
          <a:xfrm>
            <a:off x="2133600" y="6248400"/>
            <a:ext cx="6096000" cy="365125"/>
          </a:xfrm>
          <a:prstGeom prst="rect">
            <a:avLst/>
          </a:prstGeom>
        </p:spPr>
        <p:txBody>
          <a:bodyPr vert="horz" rtlCol="0" anchor="ctr"/>
          <a:lstStyle>
            <a:lvl1pPr>
              <a:defRPr/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EFE0B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Segnaposto titolo 21"/>
          <p:cNvSpPr>
            <a:spLocks noGrp="1"/>
          </p:cNvSpPr>
          <p:nvPr>
            <p:ph type="title"/>
          </p:nvPr>
        </p:nvSpPr>
        <p:spPr>
          <a:xfrm>
            <a:off x="812800" y="228600"/>
            <a:ext cx="10871200" cy="990600"/>
          </a:xfrm>
          <a:prstGeom prst="rect">
            <a:avLst/>
          </a:prstGeom>
          <a:noFill/>
          <a:ln w="9525">
            <a:noFill/>
          </a:ln>
        </p:spPr>
        <p:txBody>
          <a:bodyPr anchor="ctr"/>
          <a:lstStyle/>
          <a:p>
            <a:pPr lvl="0"/>
            <a:r>
              <a:rPr lang="it-IT" altLang="it-IT" dirty="0"/>
              <a:t>Fare clic per modificare lo stile del titolo</a:t>
            </a:r>
            <a:endParaRPr lang="en-US" altLang="it-IT" dirty="0"/>
          </a:p>
        </p:txBody>
      </p:sp>
      <p:sp>
        <p:nvSpPr>
          <p:cNvPr id="1027" name="Segnaposto testo 12"/>
          <p:cNvSpPr>
            <a:spLocks noGrp="1"/>
          </p:cNvSpPr>
          <p:nvPr>
            <p:ph type="body" idx="1"/>
          </p:nvPr>
        </p:nvSpPr>
        <p:spPr>
          <a:xfrm>
            <a:off x="817563" y="1600200"/>
            <a:ext cx="10871200" cy="4525963"/>
          </a:xfrm>
          <a:prstGeom prst="rect">
            <a:avLst/>
          </a:prstGeom>
          <a:noFill/>
          <a:ln w="9525">
            <a:noFill/>
          </a:ln>
        </p:spPr>
        <p:txBody>
          <a:bodyPr/>
          <a:lstStyle/>
          <a:p>
            <a:pPr lvl="0"/>
            <a:r>
              <a:rPr lang="it-IT" altLang="it-IT" dirty="0"/>
              <a:t>Fare clic per modificare stili del testo dello schema</a:t>
            </a:r>
          </a:p>
          <a:p>
            <a:pPr lvl="1"/>
            <a:r>
              <a:rPr lang="it-IT" altLang="it-IT" dirty="0"/>
              <a:t>Secondo livello</a:t>
            </a:r>
          </a:p>
          <a:p>
            <a:pPr lvl="2"/>
            <a:r>
              <a:rPr lang="it-IT" altLang="it-IT" dirty="0"/>
              <a:t>Terzo livello</a:t>
            </a:r>
          </a:p>
          <a:p>
            <a:pPr lvl="3"/>
            <a:r>
              <a:rPr lang="it-IT" altLang="it-IT" dirty="0"/>
              <a:t>Quarto livello</a:t>
            </a:r>
          </a:p>
          <a:p>
            <a:pPr lvl="4"/>
            <a:r>
              <a:rPr lang="it-IT" altLang="it-IT" dirty="0"/>
              <a:t>Quinto livello</a:t>
            </a:r>
            <a:endParaRPr lang="en-US" altLang="it-IT" dirty="0"/>
          </a:p>
        </p:txBody>
      </p:sp>
      <p:sp>
        <p:nvSpPr>
          <p:cNvPr id="14" name="Segnaposto data 13"/>
          <p:cNvSpPr>
            <a:spLocks noGrp="1"/>
          </p:cNvSpPr>
          <p:nvPr>
            <p:ph type="dt" sz="half" idx="2"/>
          </p:nvPr>
        </p:nvSpPr>
        <p:spPr>
          <a:xfrm>
            <a:off x="8128000" y="6248400"/>
            <a:ext cx="3556000" cy="365125"/>
          </a:xfrm>
          <a:prstGeom prst="rect">
            <a:avLst/>
          </a:prstGeom>
        </p:spPr>
        <p:txBody>
          <a:bodyPr vert="horz" anchor="ctr" anchorCtr="0"/>
          <a:lstStyle>
            <a:lvl1pPr algn="l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8623603-EFC4-4377-BC05-8F5CD4A45E8B}" type="datetimeFigureOut">
              <a:rPr kumimoji="0" lang="en-US" sz="1400" b="0" i="0" u="none" strike="noStrike" kern="1200" cap="none" spc="0" normalizeH="0" baseline="0" noProof="0">
                <a:ln>
                  <a:noFill/>
                </a:ln>
                <a:solidFill>
                  <a:schemeClr val="tx2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10/24/2021</a:t>
            </a:fld>
            <a:endParaRPr kumimoji="0" lang="en-US" sz="1400" b="0" i="0" u="none" strike="noStrike" kern="1200" cap="none" spc="0" normalizeH="0" baseline="0" noProof="0" dirty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3" name="Segnaposto piè di pagina 2"/>
          <p:cNvSpPr>
            <a:spLocks noGrp="1"/>
          </p:cNvSpPr>
          <p:nvPr>
            <p:ph type="ftr" sz="quarter" idx="3"/>
          </p:nvPr>
        </p:nvSpPr>
        <p:spPr>
          <a:xfrm>
            <a:off x="812800" y="6248400"/>
            <a:ext cx="7227888" cy="365125"/>
          </a:xfrm>
          <a:prstGeom prst="rect">
            <a:avLst/>
          </a:prstGeom>
        </p:spPr>
        <p:txBody>
          <a:bodyPr vert="horz" anchor="ctr"/>
          <a:lstStyle>
            <a:lvl1pPr algn="r" eaLnBrk="1" latinLnBrk="0" hangingPunct="1">
              <a:defRPr kumimoji="0" sz="1400">
                <a:solidFill>
                  <a:schemeClr val="tx2"/>
                </a:solidFill>
              </a:defRPr>
            </a:lvl1pPr>
          </a:lstStyle>
          <a:p>
            <a:pPr marL="0" marR="0" lvl="0" indent="0" algn="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400" b="0" i="0" u="none" strike="noStrike" kern="1200" cap="none" spc="0" normalizeH="0" baseline="0" noProof="0">
              <a:ln>
                <a:noFill/>
              </a:ln>
              <a:solidFill>
                <a:schemeClr val="tx2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  <p:sp>
        <p:nvSpPr>
          <p:cNvPr id="7" name="Rettangolo 6"/>
          <p:cNvSpPr/>
          <p:nvPr/>
        </p:nvSpPr>
        <p:spPr bwMode="white">
          <a:xfrm>
            <a:off x="0" y="1235075"/>
            <a:ext cx="12192000" cy="31908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8" name="Rettangolo 7"/>
          <p:cNvSpPr/>
          <p:nvPr/>
        </p:nvSpPr>
        <p:spPr>
          <a:xfrm>
            <a:off x="0" y="1279525"/>
            <a:ext cx="7112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9" name="Rettangolo 8"/>
          <p:cNvSpPr/>
          <p:nvPr/>
        </p:nvSpPr>
        <p:spPr>
          <a:xfrm>
            <a:off x="787400" y="1279525"/>
            <a:ext cx="1140460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sz="1800" b="0" i="0" u="none" strike="noStrike" kern="1200" cap="none" spc="0" normalizeH="0" baseline="0" noProof="0">
              <a:ln>
                <a:noFill/>
              </a:ln>
              <a:solidFill>
                <a:schemeClr val="lt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23" name="Segnaposto numero diapositiva 22"/>
          <p:cNvSpPr>
            <a:spLocks noGrp="1"/>
          </p:cNvSpPr>
          <p:nvPr>
            <p:ph type="sldNum" sz="quarter" idx="4"/>
          </p:nvPr>
        </p:nvSpPr>
        <p:spPr>
          <a:xfrm>
            <a:off x="0" y="1271588"/>
            <a:ext cx="711200" cy="244475"/>
          </a:xfrm>
          <a:prstGeom prst="rect">
            <a:avLst/>
          </a:prstGeom>
        </p:spPr>
        <p:txBody>
          <a:bodyPr vert="horz" wrap="square" lIns="91440" tIns="45720" rIns="91440" bIns="45720" numCol="1" anchor="ctr" anchorCtr="0" compatLnSpc="1">
            <a:normAutofit/>
          </a:bodyPr>
          <a:lstStyle>
            <a:lvl1pPr algn="ctr" eaLnBrk="1" hangingPunct="1">
              <a:defRPr sz="1400" b="1">
                <a:solidFill>
                  <a:srgbClr val="FFFFFF"/>
                </a:solidFill>
              </a:defRPr>
            </a:lvl1pPr>
          </a:lstStyle>
          <a:p>
            <a:pPr marL="0" marR="0" lvl="0" indent="0" algn="ctr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15638C54-10B3-4BDA-893E-EF1E71B2E1B3}" type="slidenum">
              <a:rPr kumimoji="0" lang="en-US" altLang="it-IT" sz="1400" b="1" i="0" u="none" strike="noStrike" kern="1200" cap="none" spc="0" normalizeH="0" baseline="0" noProof="0">
                <a:ln>
                  <a:noFill/>
                </a:ln>
                <a:solidFill>
                  <a:srgbClr val="FFFFFF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‹N›</a:t>
            </a:fld>
            <a:endParaRPr kumimoji="0" lang="en-US" altLang="it-IT" sz="1400" b="1" i="0" u="none" strike="noStrike" kern="1200" cap="none" spc="0" normalizeH="0" baseline="0" noProof="0">
              <a:ln>
                <a:noFill/>
              </a:ln>
              <a:solidFill>
                <a:srgbClr val="FFFFFF"/>
              </a:solidFill>
              <a:effectLst/>
              <a:uLnTx/>
              <a:uFillTx/>
              <a:latin typeface="Century Gothic" panose="020B0502020202020204" pitchFamily="34" charset="0"/>
              <a:ea typeface="+mn-ea"/>
              <a:cs typeface="+mn-cs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 dt="0"/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Tw Cen MT" panose="020B0602020104020603" pitchFamily="34" charset="0"/>
        </a:defRPr>
      </a:lvl9pPr>
    </p:titleStyle>
    <p:bodyStyle>
      <a:lvl1pPr marL="319405" indent="-319405" algn="l" rtl="0" eaLnBrk="0" fontAlgn="base" hangingPunct="0">
        <a:spcBef>
          <a:spcPts val="700"/>
        </a:spcBef>
        <a:spcAft>
          <a:spcPct val="0"/>
        </a:spcAft>
        <a:buClr>
          <a:schemeClr val="accent2"/>
        </a:buClr>
        <a:buSzPct val="60000"/>
        <a:buFont typeface="Wingdings" panose="05000000000000000000" pitchFamily="2" charset="2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3050" algn="l" rtl="0" eaLnBrk="0" fontAlgn="base" hangingPunct="0">
        <a:spcBef>
          <a:spcPts val="550"/>
        </a:spcBef>
        <a:spcAft>
          <a:spcPct val="0"/>
        </a:spcAft>
        <a:buClr>
          <a:schemeClr val="accent1"/>
        </a:buClr>
        <a:buSzPct val="70000"/>
        <a:buFont typeface="Wingdings 2" panose="05020102010507070707" pitchFamily="18" charset="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0" fontAlgn="base" hangingPunct="0">
        <a:spcBef>
          <a:spcPts val="500"/>
        </a:spcBef>
        <a:spcAft>
          <a:spcPct val="0"/>
        </a:spcAft>
        <a:buClr>
          <a:schemeClr val="accent2"/>
        </a:buClr>
        <a:buSzPct val="75000"/>
        <a:buFont typeface="Wingdings" panose="05000000000000000000" pitchFamily="2" charset="2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0" fontAlgn="base" hangingPunct="0">
        <a:spcBef>
          <a:spcPts val="400"/>
        </a:spcBef>
        <a:spcAft>
          <a:spcPct val="0"/>
        </a:spcAft>
        <a:buClr>
          <a:srgbClr val="A5AB81"/>
        </a:buClr>
        <a:buSzPct val="7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0" fontAlgn="base" hangingPunct="0">
        <a:spcBef>
          <a:spcPts val="400"/>
        </a:spcBef>
        <a:spcAft>
          <a:spcPct val="0"/>
        </a:spcAft>
        <a:buClr>
          <a:srgbClr val="D8B25C"/>
        </a:buClr>
        <a:buSzPct val="65000"/>
        <a:buFont typeface="Wingdings" panose="05000000000000000000" pitchFamily="2" charset="2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 panose="05000000000000000000"/>
        <a:buChar char="§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7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DFB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ottotitolo 5"/>
          <p:cNvSpPr>
            <a:spLocks noGrp="1"/>
          </p:cNvSpPr>
          <p:nvPr>
            <p:ph type="subTitle" idx="1" hasCustomPrompt="1"/>
          </p:nvPr>
        </p:nvSpPr>
        <p:spPr>
          <a:ln/>
        </p:spPr>
        <p:txBody>
          <a:bodyPr vert="horz" wrap="square" lIns="91440" tIns="45720" rIns="91440" bIns="45720" anchor="ctr"/>
          <a:lstStyle/>
          <a:p>
            <a:pPr eaLnBrk="1" hangingPunct="1">
              <a:buSzPct val="60000"/>
            </a:pPr>
            <a:r>
              <a:rPr lang="it-IT" altLang="it-IT" sz="2400" kern="1200" dirty="0">
                <a:solidFill>
                  <a:schemeClr val="tx1"/>
                </a:solidFill>
                <a:latin typeface="+mn-lt"/>
                <a:ea typeface="+mn-ea"/>
                <a:cs typeface="+mn-cs"/>
              </a:rPr>
              <a:t>Liceo Scientifico F. Lussana – Bergamo     a cura del Referente di Istituto</a:t>
            </a:r>
            <a:endParaRPr lang="it-IT" altLang="it-IT" sz="2400" i="1" kern="1200" dirty="0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pic>
        <p:nvPicPr>
          <p:cNvPr id="10243" name="Picture 4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995613" y="990600"/>
            <a:ext cx="3048000" cy="3048000"/>
          </a:xfrm>
          <a:prstGeom prst="rect">
            <a:avLst/>
          </a:prstGeom>
          <a:noFill/>
          <a:ln w="9525">
            <a:noFill/>
          </a:ln>
        </p:spPr>
      </p:pic>
      <p:sp>
        <p:nvSpPr>
          <p:cNvPr id="10244" name="CasellaDiTesto 2"/>
          <p:cNvSpPr txBox="1"/>
          <p:nvPr/>
        </p:nvSpPr>
        <p:spPr>
          <a:xfrm>
            <a:off x="3149600" y="4179888"/>
            <a:ext cx="8940800" cy="20621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r>
              <a:rPr lang="it-IT" altLang="it-IT" sz="4400" dirty="0">
                <a:solidFill>
                  <a:schemeClr val="bg1"/>
                </a:solidFill>
                <a:latin typeface="Tw Cen MT" panose="020B0602020104020603" pitchFamily="34" charset="0"/>
              </a:rPr>
              <a:t>P.C.T.O.</a:t>
            </a:r>
          </a:p>
          <a:p>
            <a:r>
              <a:rPr lang="it-IT" altLang="it-IT" sz="2800" dirty="0">
                <a:solidFill>
                  <a:schemeClr val="bg1"/>
                </a:solidFill>
                <a:latin typeface="Tw Cen MT" panose="020B0602020104020603" pitchFamily="34" charset="0"/>
              </a:rPr>
              <a:t>Percorsi per le Competenze Trasversali e per l’Orientamento</a:t>
            </a:r>
          </a:p>
          <a:p>
            <a:r>
              <a:rPr lang="it-IT" altLang="it-IT" sz="2800" dirty="0">
                <a:solidFill>
                  <a:schemeClr val="bg1"/>
                </a:solidFill>
                <a:latin typeface="Tw Cen MT" panose="020B0602020104020603" pitchFamily="34" charset="0"/>
              </a:rPr>
              <a:t>Ex- Alternanza Scuola Lavoro</a:t>
            </a:r>
          </a:p>
          <a:p>
            <a:endParaRPr lang="it-IT" altLang="it-IT" sz="2800" dirty="0">
              <a:solidFill>
                <a:schemeClr val="bg1"/>
              </a:solidFill>
              <a:latin typeface="Tw Cen MT" panose="020B0602020104020603" pitchFamily="34" charset="0"/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27088" y="1638300"/>
            <a:ext cx="10409238" cy="5140325"/>
          </a:xfrm>
          <a:prstGeom prst="rect">
            <a:avLst/>
          </a:prstGeom>
          <a:solidFill>
            <a:schemeClr val="bg1"/>
          </a:solidFill>
          <a:ln w="19050">
            <a:solidFill>
              <a:srgbClr val="ED6C49"/>
            </a:solidFill>
          </a:ln>
        </p:spPr>
        <p:txBody>
          <a:bodyPr>
            <a:spAutoFit/>
          </a:bodyPr>
          <a:lstStyle/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I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Consigli di Classe 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progettano le attività dei P.C.T.O. individuando: </a:t>
            </a: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285750" marR="0" indent="-28575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  le competenze (</a:t>
            </a:r>
            <a:r>
              <a:rPr kumimoji="0" lang="it-IT" sz="2000" i="1" kern="1200" cap="none" spc="0" normalizeH="0" baseline="0" noProof="0" dirty="0">
                <a:latin typeface="+mj-lt"/>
                <a:ea typeface="+mn-ea"/>
                <a:cs typeface="+mn-cs"/>
              </a:rPr>
              <a:t>v. </a:t>
            </a:r>
            <a:r>
              <a:rPr kumimoji="0" lang="it-IT" altLang="it-IT" sz="2000" i="1" kern="1200" cap="none" spc="0" normalizeH="0" baseline="0" noProof="0" dirty="0">
                <a:latin typeface="+mj-lt"/>
                <a:ea typeface="+mn-ea"/>
                <a:cs typeface="+mn-cs"/>
              </a:rPr>
              <a:t>M.I.U.R., P.C.T.O.  Linee Guida, ai sensi della L.145/2018</a:t>
            </a:r>
            <a:r>
              <a:rPr kumimoji="0" lang="it-IT" altLang="it-IT" sz="2500" i="1" kern="1200" cap="none" spc="0" normalizeH="0" baseline="0" noProof="0" dirty="0">
                <a:latin typeface="+mj-lt"/>
                <a:ea typeface="+mn-ea"/>
                <a:cs typeface="+mn-cs"/>
              </a:rPr>
              <a:t>)</a:t>
            </a: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endParaRPr kumimoji="0" lang="it-IT" altLang="it-IT" sz="2500" i="1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endParaRPr kumimoji="0" lang="it-IT" altLang="it-IT" sz="2500" i="1" kern="1200" cap="none" spc="0" normalizeH="0" baseline="0" noProof="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r>
              <a:rPr kumimoji="0" lang="it-IT" altLang="it-IT" sz="2800" i="1" kern="1200" cap="none" spc="0" normalizeH="0" baseline="0" noProof="0" dirty="0">
                <a:latin typeface="Century Gothic" panose="020B0502020202020204" pitchFamily="34" charset="0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285750" marR="0" indent="-28575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285750" marR="0" indent="-28575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  le modalità e i tempi di attuazione</a:t>
            </a:r>
          </a:p>
          <a:p>
            <a:pPr marL="285750" marR="0" indent="-28575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285750" marR="0" indent="-28575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  le modalità di valutazione</a:t>
            </a: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e le inseriscono nella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programmazione di classe</a:t>
            </a:r>
          </a:p>
        </p:txBody>
      </p:sp>
      <p:sp>
        <p:nvSpPr>
          <p:cNvPr id="5" name="CasellaDiTesto 4"/>
          <p:cNvSpPr txBox="1"/>
          <p:nvPr/>
        </p:nvSpPr>
        <p:spPr>
          <a:xfrm>
            <a:off x="827088" y="650875"/>
            <a:ext cx="104092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Gli attori/ 1a_CONSIGLI DI CLASSE</a:t>
            </a:r>
          </a:p>
        </p:txBody>
      </p:sp>
      <p:pic>
        <p:nvPicPr>
          <p:cNvPr id="19460" name="Immagine 2" descr="Immagine che contiene screenshot&#10;&#10;Descrizione generata automaticamente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676400" y="2881313"/>
            <a:ext cx="7608888" cy="1841500"/>
          </a:xfrm>
          <a:prstGeom prst="rect">
            <a:avLst/>
          </a:prstGeom>
          <a:noFill/>
          <a:ln w="9525">
            <a:noFill/>
          </a:ln>
        </p:spPr>
      </p:pic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1506" name="Immagine 4" descr="Immagine che contiene testo, mappa&#10;&#10;Descrizione generata automaticamente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444750" y="1781175"/>
            <a:ext cx="7302500" cy="4672013"/>
          </a:xfrm>
          <a:prstGeom prst="rect">
            <a:avLst/>
          </a:prstGeom>
          <a:noFill/>
          <a:ln w="9525" cap="flat" cmpd="sng">
            <a:solidFill>
              <a:srgbClr val="C00000"/>
            </a:solidFill>
            <a:prstDash val="solid"/>
            <a:miter/>
            <a:headEnd type="none" w="med" len="med"/>
            <a:tailEnd type="none" w="med" len="med"/>
          </a:ln>
        </p:spPr>
      </p:pic>
      <p:sp>
        <p:nvSpPr>
          <p:cNvPr id="7" name="CasellaDiTesto 6"/>
          <p:cNvSpPr txBox="1"/>
          <p:nvPr/>
        </p:nvSpPr>
        <p:spPr>
          <a:xfrm>
            <a:off x="827088" y="581025"/>
            <a:ext cx="104092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Gli attori/ 1b_CONSIGLI DI CLASSE</a:t>
            </a:r>
          </a:p>
        </p:txBody>
      </p:sp>
      <p:sp>
        <p:nvSpPr>
          <p:cNvPr id="21508" name="Rettangolo 7"/>
          <p:cNvSpPr/>
          <p:nvPr/>
        </p:nvSpPr>
        <p:spPr>
          <a:xfrm>
            <a:off x="3594100" y="6499225"/>
            <a:ext cx="5003800" cy="246063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it-IT" altLang="it-IT" sz="1000" i="1" dirty="0">
                <a:latin typeface="Century Gothic" panose="020B0502020202020204" pitchFamily="34" charset="0"/>
                <a:cs typeface="Calibri" panose="020F0502020204030204" pitchFamily="34" charset="0"/>
              </a:rPr>
              <a:t>Diagramma tratto da: M.I.U.R., P.C.T.O.  Linee Guida, ai sensi della L.145/2018 </a:t>
            </a:r>
            <a:endParaRPr lang="it-IT" altLang="it-IT" sz="1000" i="1" dirty="0">
              <a:latin typeface="Century Gothic" panose="020B050202020202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ttangolo 1"/>
          <p:cNvSpPr>
            <a:spLocks noChangeArrowheads="1"/>
          </p:cNvSpPr>
          <p:nvPr/>
        </p:nvSpPr>
        <p:spPr bwMode="auto">
          <a:xfrm>
            <a:off x="766763" y="1878013"/>
            <a:ext cx="10671175" cy="4770438"/>
          </a:xfrm>
          <a:prstGeom prst="rect">
            <a:avLst/>
          </a:prstGeom>
          <a:solidFill>
            <a:schemeClr val="bg1"/>
          </a:solidFill>
          <a:ln w="19050">
            <a:solidFill>
              <a:srgbClr val="ED6C49"/>
            </a:solidFill>
            <a:miter lim="800000"/>
          </a:ln>
        </p:spPr>
        <p:txBody>
          <a:bodyPr>
            <a:spAutoFit/>
          </a:bodyPr>
          <a:lstStyle/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La</a:t>
            </a:r>
            <a:r>
              <a:rPr kumimoji="0" lang="it-IT" alt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scuola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provvede ad individuare le strutture ospitanti in linea con il profilo educativo del corso di studi.</a:t>
            </a:r>
            <a:endParaRPr kumimoji="0" lang="it-IT" altLang="it-IT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t-IT" altLang="it-IT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Anche le </a:t>
            </a:r>
            <a:r>
              <a:rPr kumimoji="0" lang="it-IT" alt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famiglie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possono segnalare al </a:t>
            </a:r>
            <a:r>
              <a:rPr kumimoji="0" lang="it-IT" alt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CdC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e/o ai referenti di settore l’eventuale  disponibilità di enti ospitanti.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t-IT" altLang="it-IT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 </a:t>
            </a:r>
            <a:r>
              <a:rPr kumimoji="0" lang="it-IT" alt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referenti di settore 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sono il tramite tra la scuola, le famiglie e gli Enti: sono docenti incaricati annualmente a cui i </a:t>
            </a:r>
            <a:r>
              <a:rPr kumimoji="0" lang="it-IT" alt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CdC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si riferiscono per attivare P.C.T.O. esterni.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t-IT" alt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Per iniziare la procedura di P.C.T.O. le </a:t>
            </a:r>
            <a:r>
              <a:rPr kumimoji="0" lang="it-IT" alt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strutture ospitanti 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(enti, aziende, ecc.), autocandidate, e/o candidate dalla scuola, e/o dalla famiglie, contattano i referenti di settore o compilano il modulo di </a:t>
            </a:r>
            <a:r>
              <a:rPr kumimoji="0" lang="it-IT" altLang="it-IT" sz="24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pre</a:t>
            </a:r>
            <a:r>
              <a:rPr kumimoji="0" lang="it-IT" altLang="it-IT" sz="24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-iscrizione tramite il link fornito dalla piattaforma e visibile dal sito dell’Istituto, in: </a:t>
            </a:r>
          </a:p>
          <a:p>
            <a:pPr marL="0" marR="0" lvl="0" indent="0" algn="l" defTabSz="4572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P.C.T.O./Documenti e modelli/</a:t>
            </a: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P.C.T.O._pre-iscrizione-</a:t>
            </a:r>
            <a:r>
              <a:rPr kumimoji="0" lang="it-IT" sz="24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Ente_modello</a:t>
            </a:r>
            <a:endParaRPr kumimoji="0" lang="it-IT" altLang="it-IT" sz="24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911225" y="557213"/>
            <a:ext cx="10642600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Gli attori/2</a:t>
            </a: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Century Gothic" panose="020B0502020202020204" pitchFamily="34" charset="0"/>
                <a:ea typeface="+mn-ea"/>
                <a:cs typeface="+mn-cs"/>
              </a:rPr>
              <a:t>_</a:t>
            </a: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SCUOLA   FAMIGLIE   ENTI</a:t>
            </a:r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711200" y="641350"/>
            <a:ext cx="82534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Gli attori/ 3a_ REFERENTE DI SETTORE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868363" y="1787525"/>
            <a:ext cx="10452100" cy="4708525"/>
          </a:xfrm>
          <a:prstGeom prst="rect">
            <a:avLst/>
          </a:prstGeom>
          <a:solidFill>
            <a:schemeClr val="bg1"/>
          </a:solidFill>
          <a:ln w="19050">
            <a:solidFill>
              <a:srgbClr val="ED6C49"/>
            </a:solidFill>
          </a:ln>
        </p:spPr>
        <p:txBody>
          <a:bodyPr>
            <a:spAutoFit/>
          </a:bodyPr>
          <a:lstStyle/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Il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referente di settore 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è la figura intermedia tra gli Enti, i Consigli di Classe e i tirocinanti.</a:t>
            </a: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Cosa fa:</a:t>
            </a: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ricerca, istruisce e mantiene i rapporti 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tra la Scuola e gli Enti ospitanti</a:t>
            </a: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filtra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 la validità dei progetti  per i P.C.T.O. proposti dagli Enti alla Scuola e ne favorisce la conoscenza e la diffusione ai Consigli di Classe</a:t>
            </a: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gestisce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 la procedura amministrativa dei P.C.T.O., sia come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tirocini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 che come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esperienze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,  inserendo i dati generali nell’applicazione </a:t>
            </a:r>
            <a:r>
              <a:rPr kumimoji="0" lang="it-IT" sz="2500" kern="1200" cap="none" spc="0" normalizeH="0" baseline="0" noProof="0" dirty="0" err="1">
                <a:latin typeface="+mj-lt"/>
                <a:ea typeface="+mn-ea"/>
                <a:cs typeface="+mn-cs"/>
              </a:rPr>
              <a:t>Scuola&amp;Territorio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 e favorendo i contatti tra i responsabili degli Enti e i tutor scolastici</a:t>
            </a:r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asellaDiTesto 4"/>
          <p:cNvSpPr txBox="1"/>
          <p:nvPr/>
        </p:nvSpPr>
        <p:spPr>
          <a:xfrm>
            <a:off x="752475" y="661988"/>
            <a:ext cx="76914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Gli attori/ 3b_ I SETTORI</a:t>
            </a:r>
          </a:p>
        </p:txBody>
      </p:sp>
      <p:sp>
        <p:nvSpPr>
          <p:cNvPr id="4" name="CasellaDiTesto 3"/>
          <p:cNvSpPr txBox="1"/>
          <p:nvPr/>
        </p:nvSpPr>
        <p:spPr>
          <a:xfrm>
            <a:off x="850900" y="1673225"/>
            <a:ext cx="10685463" cy="4708525"/>
          </a:xfrm>
          <a:prstGeom prst="rect">
            <a:avLst/>
          </a:prstGeom>
          <a:solidFill>
            <a:schemeClr val="bg1"/>
          </a:solidFill>
          <a:ln w="19050">
            <a:solidFill>
              <a:srgbClr val="ED6C49"/>
            </a:solidFill>
          </a:ln>
        </p:spPr>
        <p:txBody>
          <a:bodyPr>
            <a:spAutoFit/>
          </a:bodyPr>
          <a:lstStyle/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  I 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settori</a:t>
            </a:r>
            <a:r>
              <a:rPr kumimoji="0" lang="it-IT" sz="2500" kern="1200" cap="none" spc="0" normalizeH="0" baseline="0" noProof="0" dirty="0">
                <a:solidFill>
                  <a:srgbClr val="FF0000"/>
                </a:solidFill>
                <a:latin typeface="+mj-lt"/>
                <a:ea typeface="+mn-ea"/>
                <a:cs typeface="+mn-cs"/>
              </a:rPr>
              <a:t> 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attivati </a:t>
            </a:r>
            <a:r>
              <a:rPr kumimoji="0" lang="it-IT" sz="2500" kern="1200" cap="none" spc="0" normalizeH="0" baseline="0" noProof="0" dirty="0" err="1">
                <a:latin typeface="+mj-lt"/>
                <a:ea typeface="+mn-ea"/>
                <a:cs typeface="+mn-cs"/>
              </a:rPr>
              <a:t>nell’a.s.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 2021-22 e i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docenti referenti 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sono:</a:t>
            </a: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</p:txBody>
      </p:sp>
      <p:graphicFrame>
        <p:nvGraphicFramePr>
          <p:cNvPr id="3" name="Tabella 2"/>
          <p:cNvGraphicFramePr>
            <a:graphicFrameLocks noGrp="1"/>
          </p:cNvGraphicFramePr>
          <p:nvPr/>
        </p:nvGraphicFramePr>
        <p:xfrm>
          <a:off x="1116013" y="2617788"/>
          <a:ext cx="10180637" cy="3764623"/>
        </p:xfrm>
        <a:graphic>
          <a:graphicData uri="http://schemas.openxmlformats.org/drawingml/2006/table">
            <a:tbl>
              <a:tblPr/>
              <a:tblGrid>
                <a:gridCol w="72827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897885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429448">
                <a:tc>
                  <a:txBody>
                    <a:bodyPr/>
                    <a:lstStyle/>
                    <a:p>
                      <a:r>
                        <a:rPr lang="it-IT" sz="2200" b="1" i="1" baseline="0" dirty="0">
                          <a:effectLst/>
                          <a:latin typeface="+mn-lt"/>
                        </a:rPr>
                        <a:t>Tecnologico - Artistico - </a:t>
                      </a:r>
                      <a:r>
                        <a:rPr kumimoji="0" lang="it-IT" sz="22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Museale</a:t>
                      </a:r>
                      <a:endParaRPr lang="it-IT" sz="2200" b="1" i="1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Manuela BANDINI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4294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sz="2200" b="1" i="1" dirty="0">
                          <a:effectLst/>
                          <a:latin typeface="+mn-lt"/>
                        </a:rPr>
                        <a:t>Sanitario- Biotecnologico - Ambientale 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Rosaria DELFINO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429448">
                <a:tc>
                  <a:txBody>
                    <a:bodyPr/>
                    <a:lstStyle/>
                    <a:p>
                      <a:r>
                        <a:rPr lang="it-IT" sz="2200" b="1" i="1" dirty="0">
                          <a:effectLst/>
                          <a:latin typeface="+mn-lt"/>
                        </a:rPr>
                        <a:t>Economico- Giuridico - Commerciale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0" lang="it-IT" sz="2200" b="1" kern="1200" dirty="0">
                          <a:solidFill>
                            <a:srgbClr val="C00000"/>
                          </a:solidFill>
                          <a:effectLst/>
                          <a:latin typeface="+mj-lt"/>
                          <a:ea typeface="+mn-ea"/>
                          <a:cs typeface="+mn-cs"/>
                        </a:rPr>
                        <a:t>Caterina DODESINI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4294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sz="2200" b="1" i="1" dirty="0">
                          <a:effectLst/>
                          <a:latin typeface="+mn-lt"/>
                        </a:rPr>
                        <a:t>Enti</a:t>
                      </a:r>
                      <a:r>
                        <a:rPr lang="it-IT" sz="2200" b="1" i="1" baseline="0" dirty="0">
                          <a:effectLst/>
                          <a:latin typeface="+mn-lt"/>
                        </a:rPr>
                        <a:t> Pubblici -</a:t>
                      </a:r>
                      <a:r>
                        <a:rPr lang="it-IT" sz="2200" b="1" i="1" dirty="0">
                          <a:effectLst/>
                          <a:latin typeface="+mn-lt"/>
                        </a:rPr>
                        <a:t> </a:t>
                      </a:r>
                      <a:r>
                        <a:rPr kumimoji="0" lang="it-IT" sz="2200" b="1" i="1" kern="1200" baseline="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Editoria - Teatro</a:t>
                      </a:r>
                      <a:endParaRPr kumimoji="0" lang="it-IT" sz="2200" b="1" i="1" kern="1200" dirty="0">
                        <a:solidFill>
                          <a:schemeClr val="tx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Gabriella LA PLACA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3"/>
                  </a:ext>
                </a:extLst>
              </a:tr>
              <a:tr h="429448">
                <a:tc>
                  <a:txBody>
                    <a:bodyPr/>
                    <a:lstStyle/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it-IT" sz="2200" b="1" i="1" kern="1200" dirty="0">
                          <a:solidFill>
                            <a:schemeClr val="tx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Linguistico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Nadia LOCATELLI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4"/>
                  </a:ext>
                </a:extLst>
              </a:tr>
              <a:tr h="439079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lang="it-IT" sz="2200" b="1" i="1" dirty="0">
                          <a:effectLst/>
                          <a:latin typeface="+mn-lt"/>
                        </a:rPr>
                        <a:t>Turistico -</a:t>
                      </a:r>
                      <a:r>
                        <a:rPr lang="it-IT" sz="2200" b="1" i="1" baseline="0" dirty="0">
                          <a:effectLst/>
                          <a:latin typeface="+mn-lt"/>
                        </a:rPr>
                        <a:t> </a:t>
                      </a:r>
                      <a:r>
                        <a:rPr kumimoji="0" lang="it-IT" sz="2200" b="1" i="1" u="none" strike="noStrike" kern="1200" cap="none" spc="0" normalizeH="0" baseline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Sociale - Didattico</a:t>
                      </a:r>
                    </a:p>
                    <a:p>
                      <a:pPr marL="0" marR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lang="it-IT" sz="800" b="1" i="1" dirty="0">
                        <a:effectLst/>
                        <a:latin typeface="+mn-lt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lang="it-IT" sz="2200" b="1" dirty="0">
                          <a:solidFill>
                            <a:srgbClr val="C00000"/>
                          </a:solidFill>
                          <a:effectLst/>
                          <a:latin typeface="+mj-lt"/>
                        </a:rPr>
                        <a:t>Luigi DI DONATO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5"/>
                  </a:ext>
                </a:extLst>
              </a:tr>
              <a:tr h="441188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it-IT" sz="2200" b="1" i="1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prstClr val="black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Sportivo - Musicale</a:t>
                      </a: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r>
                        <a:rPr kumimoji="0" lang="it-IT" sz="2200" b="1" i="0" u="none" strike="noStrike" kern="1200" cap="none" spc="0" normalizeH="0" baseline="0" noProof="0" dirty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uLnTx/>
                          <a:uFillTx/>
                          <a:latin typeface="+mn-lt"/>
                          <a:ea typeface="+mn-ea"/>
                          <a:cs typeface="+mn-cs"/>
                        </a:rPr>
                        <a:t>Giuseppe GALLI</a:t>
                      </a:r>
                    </a:p>
                  </a:txBody>
                  <a:tcPr marL="0" marR="0" marT="0" marB="0" anchor="ctr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6"/>
                  </a:ext>
                </a:extLst>
              </a:tr>
              <a:tr h="718995"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defRPr/>
                      </a:pPr>
                      <a:endParaRPr kumimoji="0" lang="it-IT" sz="2200" b="1" i="1" u="none" strike="noStrike" kern="1200" cap="none" spc="0" normalizeH="0" baseline="0" dirty="0">
                        <a:ln>
                          <a:noFill/>
                        </a:ln>
                        <a:solidFill>
                          <a:prstClr val="black"/>
                        </a:solidFill>
                        <a:effectLst/>
                        <a:uLnTx/>
                        <a:uFillTx/>
                        <a:latin typeface="+mn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endParaRPr kumimoji="0" lang="it-IT" sz="2200" b="1" kern="1200" dirty="0">
                        <a:solidFill>
                          <a:srgbClr val="C00000"/>
                        </a:solidFill>
                        <a:effectLst/>
                        <a:latin typeface="+mj-lt"/>
                        <a:ea typeface="+mn-ea"/>
                        <a:cs typeface="+mn-cs"/>
                      </a:endParaRPr>
                    </a:p>
                  </a:txBody>
                  <a:tcPr marL="0" marR="0" marT="0" marB="0">
                    <a:lnL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noFill/>
                      <a:prstDash val="solid"/>
                      <a:round/>
                      <a:headEnd type="none" w="med" len="med"/>
                      <a:tailEnd type="none" w="med" len="med"/>
                    </a:lnB>
                    <a:lnTlToBr w="12700" cmpd="sng">
                      <a:noFill/>
                      <a:prstDash val="solid"/>
                    </a:lnTlToBr>
                    <a:lnBlToTr w="12700" cmpd="sng">
                      <a:noFill/>
                      <a:prstDash val="solid"/>
                    </a:lnBlToTr>
                    <a:solidFill>
                      <a:schemeClr val="bg1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007"/>
                  </a:ext>
                </a:extLst>
              </a:tr>
            </a:tbl>
          </a:graphicData>
        </a:graphic>
      </p:graphicFrame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27088" y="1727200"/>
            <a:ext cx="10521950" cy="4770438"/>
          </a:xfrm>
          <a:prstGeom prst="rect">
            <a:avLst/>
          </a:prstGeom>
          <a:solidFill>
            <a:schemeClr val="bg1"/>
          </a:solidFill>
          <a:ln w="19050">
            <a:solidFill>
              <a:srgbClr val="ED6C49"/>
            </a:solidFill>
          </a:ln>
        </p:spPr>
        <p:txBody>
          <a:bodyPr>
            <a:spAutoFit/>
          </a:bodyPr>
          <a:lstStyle/>
          <a:p>
            <a:pPr marR="0" defTabSz="457200" eaLnBrk="1" hangingPunct="1">
              <a:buClrTx/>
              <a:buSzTx/>
              <a:buFontTx/>
              <a:defRPr/>
            </a:pP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Il </a:t>
            </a:r>
            <a:r>
              <a:rPr kumimoji="0" lang="it-IT" alt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tutor interno 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(o scolastico) è l’insegnante della classe, individuato dal </a:t>
            </a:r>
            <a:r>
              <a:rPr kumimoji="0" lang="it-IT" altLang="it-IT" sz="2400" kern="1200" cap="none" spc="0" normalizeH="0" baseline="0" noProof="0" dirty="0" err="1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CdC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che ha funzione di </a:t>
            </a:r>
            <a:r>
              <a:rPr kumimoji="0" lang="it-IT" alt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proposizione, assistenza, guida, monitoraggio e verifica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dei percorsi. </a:t>
            </a:r>
          </a:p>
          <a:p>
            <a:pPr marR="0" defTabSz="457200" eaLnBrk="1" hangingPunct="1">
              <a:buClrTx/>
              <a:buSzTx/>
              <a:buFontTx/>
              <a:defRPr/>
            </a:pP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In ogni classe possono essere nominati due tutor, uno per l’</a:t>
            </a:r>
            <a:r>
              <a:rPr kumimoji="0" lang="it-IT" alt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ambito scientifico 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 uno per l’</a:t>
            </a:r>
            <a:r>
              <a:rPr kumimoji="0" lang="it-IT" alt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ambito umanistico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. </a:t>
            </a:r>
          </a:p>
          <a:p>
            <a:pPr marR="0" defTabSz="457200" eaLnBrk="1" hangingPunct="1">
              <a:buClrTx/>
              <a:buSzTx/>
              <a:buFontTx/>
              <a:defRPr/>
            </a:pP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Nel caso sia stata programmata un’attività di classe il tutor sarà unico.</a:t>
            </a:r>
          </a:p>
          <a:p>
            <a:pPr marR="0" defTabSz="457200" eaLnBrk="1" hangingPunct="1">
              <a:buClrTx/>
              <a:buSzTx/>
              <a:buFontTx/>
              <a:defRPr/>
            </a:pPr>
            <a:endParaRPr kumimoji="0" lang="it-IT" altLang="it-IT" sz="800" kern="1200" cap="none" spc="0" normalizeH="0" baseline="0" noProof="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R="0" defTabSz="457200" eaLnBrk="1" hangingPunct="1">
              <a:buClrTx/>
              <a:buSzTx/>
              <a:buFontTx/>
              <a:defRPr/>
            </a:pP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Cosa fa:</a:t>
            </a:r>
          </a:p>
          <a:p>
            <a:pPr marL="452755" marR="0" indent="-452755" defTabSz="457200" eaLnBrk="1" hangingPunct="1"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collabora 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con il referente di settore all’organizzazione dei P.C.T.O. </a:t>
            </a:r>
          </a:p>
          <a:p>
            <a:pPr marL="452755" marR="0" indent="-452755" defTabSz="457200" eaLnBrk="1" hangingPunct="1"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concorda e prende visione 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con lo studente del calendario delle attività e ne valida la stesura in caso di tirocinio esterno</a:t>
            </a:r>
          </a:p>
          <a:p>
            <a:pPr marL="452755" marR="0" indent="-452755" defTabSz="457200" eaLnBrk="1" hangingPunct="1"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monitora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il diario delle attività degli studenti assegnatigli, </a:t>
            </a:r>
            <a:r>
              <a:rPr kumimoji="0" lang="it-IT" alt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valida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le attività svolte </a:t>
            </a:r>
          </a:p>
          <a:p>
            <a:pPr marL="452755" marR="0" indent="-452755" defTabSz="457200" eaLnBrk="1" hangingPunct="1"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Calibri" panose="020F0502020204030204" pitchFamily="34" charset="0"/>
              </a:rPr>
              <a:t>valuta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il percorso e riferisce al </a:t>
            </a:r>
            <a:r>
              <a:rPr kumimoji="0" lang="it-IT" altLang="it-IT" sz="2400" kern="1200" cap="none" spc="0" normalizeH="0" baseline="0" noProof="0" dirty="0" err="1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CdC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 l’andamento e l’esito del tirocinio</a:t>
            </a:r>
          </a:p>
          <a:p>
            <a:pPr marL="452755" marR="0" indent="-452755" defTabSz="457200" eaLnBrk="1" hangingPunct="1"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endParaRPr kumimoji="0" lang="it-IT" altLang="it-IT" sz="800" kern="1200" cap="none" spc="0" normalizeH="0" baseline="0" noProof="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452755" marR="0" indent="-452755" defTabSz="457200" eaLnBrk="1" hangingPunct="1"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In caso di </a:t>
            </a:r>
            <a:r>
              <a:rPr kumimoji="0" lang="it-IT" alt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esperienze</a:t>
            </a:r>
            <a:r>
              <a:rPr kumimoji="0" lang="it-IT" altLang="it-IT" sz="2400" kern="1200" cap="none" spc="0" normalizeH="0" baseline="0" noProof="0" dirty="0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, registra le attività sull’applicazione </a:t>
            </a:r>
            <a:r>
              <a:rPr kumimoji="0" lang="it-IT" altLang="it-IT" sz="2400" kern="1200" cap="none" spc="0" normalizeH="0" baseline="0" noProof="0" dirty="0" err="1">
                <a:latin typeface="+mj-lt"/>
                <a:ea typeface="Calibri" panose="020F0502020204030204" pitchFamily="34" charset="0"/>
                <a:cs typeface="Calibri" panose="020F0502020204030204" pitchFamily="34" charset="0"/>
              </a:rPr>
              <a:t>Scuola&amp;Territorio</a:t>
            </a:r>
            <a:endParaRPr kumimoji="0" lang="it-IT" altLang="it-IT" sz="2400" kern="1200" cap="none" spc="0" normalizeH="0" baseline="0" noProof="0" dirty="0">
              <a:latin typeface="+mj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27088" y="642938"/>
            <a:ext cx="1032668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Gli attori/ 4_ TUTOR  INTERNO</a:t>
            </a:r>
          </a:p>
        </p:txBody>
      </p:sp>
    </p:spTree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731838" y="1793875"/>
            <a:ext cx="10693400" cy="4324350"/>
          </a:xfrm>
          <a:prstGeom prst="rect">
            <a:avLst/>
          </a:prstGeom>
          <a:solidFill>
            <a:schemeClr val="bg1"/>
          </a:solidFill>
          <a:ln w="19050">
            <a:solidFill>
              <a:srgbClr val="ED6C49"/>
            </a:solidFill>
          </a:ln>
        </p:spPr>
        <p:txBody>
          <a:bodyPr>
            <a:spAutoFit/>
          </a:bodyPr>
          <a:lstStyle/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Il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tutor esterno 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(o aziendale) è</a:t>
            </a:r>
            <a:r>
              <a:rPr kumimoji="0" lang="it-IT" sz="2500" kern="1200" cap="none" spc="0" normalizeH="0" baseline="0" noProof="0" dirty="0">
                <a:solidFill>
                  <a:srgbClr val="FF0000"/>
                </a:solidFill>
                <a:latin typeface="+mj-lt"/>
                <a:ea typeface="+mn-ea"/>
                <a:cs typeface="+mn-cs"/>
              </a:rPr>
              <a:t> 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il rappresentante dell’Ente ospitante che ha funzione di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assistenza, guida, monitoraggio e verifica 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del percorso in contatto con il tutor interno e lo studente.</a:t>
            </a: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Cosa fa:</a:t>
            </a: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predispone e concorda con lo studente e il tutor interno il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calendario dettagliato 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delle attività con congruo anticipo rispetto all’inizio delle stesse</a:t>
            </a: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monitora il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diario delle attività 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degli studenti e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valida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 le attività</a:t>
            </a: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endParaRPr kumimoji="0" lang="it-IT" sz="25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assegna la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valutazione</a:t>
            </a:r>
            <a:r>
              <a:rPr kumimoji="0" lang="it-IT" sz="2500" kern="1200" cap="none" spc="0" normalizeH="0" baseline="0" noProof="0" dirty="0">
                <a:solidFill>
                  <a:srgbClr val="FF0000"/>
                </a:solidFill>
                <a:latin typeface="+mj-lt"/>
                <a:ea typeface="+mn-ea"/>
                <a:cs typeface="+mn-cs"/>
              </a:rPr>
              <a:t> </a:t>
            </a: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a conclusione del percorso</a:t>
            </a:r>
            <a:endParaRPr kumimoji="0" lang="it-IT" sz="2500" kern="1200" cap="none" spc="0" normalizeH="0" baseline="0" noProof="0" dirty="0">
              <a:solidFill>
                <a:srgbClr val="FF0000"/>
              </a:solidFill>
              <a:latin typeface="+mj-lt"/>
              <a:ea typeface="+mn-ea"/>
              <a:cs typeface="+mn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731838" y="661988"/>
            <a:ext cx="10120313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Gli attori/ 5_ TUTOR  ESTERNO</a:t>
            </a:r>
          </a:p>
        </p:txBody>
      </p:sp>
    </p:spTree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06450" y="1857375"/>
            <a:ext cx="10558463" cy="4924425"/>
          </a:xfrm>
          <a:prstGeom prst="rect">
            <a:avLst/>
          </a:prstGeom>
          <a:solidFill>
            <a:schemeClr val="bg1"/>
          </a:solidFill>
          <a:ln w="19050">
            <a:solidFill>
              <a:srgbClr val="ED6C49"/>
            </a:solidFill>
          </a:ln>
        </p:spPr>
        <p:txBody>
          <a:bodyPr>
            <a:spAutoFit/>
          </a:bodyPr>
          <a:lstStyle/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sz="2500" kern="1200" cap="none" spc="0" normalizeH="0" baseline="0" noProof="0" dirty="0">
                <a:latin typeface="+mj-lt"/>
                <a:ea typeface="+mn-ea"/>
                <a:cs typeface="+mn-cs"/>
              </a:rPr>
              <a:t>Gli </a:t>
            </a: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studenti</a:t>
            </a: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sz="25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 </a:t>
            </a: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svolgono</a:t>
            </a:r>
            <a:r>
              <a:rPr kumimoji="0" lang="it-IT" sz="2400" kern="1200" cap="none" spc="0" normalizeH="0" baseline="0" noProof="0" dirty="0">
                <a:latin typeface="+mj-lt"/>
                <a:ea typeface="+mn-ea"/>
                <a:cs typeface="+mn-cs"/>
              </a:rPr>
              <a:t> i P.C.T.O. secondo la programmazione del Consiglio di Classe</a:t>
            </a: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endParaRPr kumimoji="0" lang="it-IT" sz="8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400" kern="1200" cap="none" spc="0" normalizeH="0" baseline="0" noProof="0" dirty="0">
                <a:latin typeface="+mj-lt"/>
                <a:ea typeface="+mn-ea"/>
                <a:cs typeface="+mn-cs"/>
              </a:rPr>
              <a:t>sono </a:t>
            </a:r>
            <a:r>
              <a:rPr kumimoji="0" 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responsabili</a:t>
            </a:r>
            <a:r>
              <a:rPr kumimoji="0" lang="it-IT" sz="2400" kern="1200" cap="none" spc="0" normalizeH="0" baseline="0" noProof="0" dirty="0">
                <a:latin typeface="+mj-lt"/>
                <a:ea typeface="+mn-ea"/>
                <a:cs typeface="+mn-cs"/>
              </a:rPr>
              <a:t> di quanto stabilito negli accordi tra la Scuola e gli Enti (Convenzione, Patto Formativo e Progetto Formativo)</a:t>
            </a: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endParaRPr kumimoji="0" lang="it-IT" sz="8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partecipano </a:t>
            </a:r>
            <a:r>
              <a:rPr kumimoji="0" lang="it-IT" sz="2400" kern="1200" cap="none" spc="0" normalizeH="0" baseline="0" noProof="0" dirty="0">
                <a:latin typeface="+mj-lt"/>
                <a:ea typeface="+mn-ea"/>
                <a:cs typeface="+mn-cs"/>
              </a:rPr>
              <a:t>alla progettazione delle attività e contribuiscono alla compilazione e sottoscrizione della documentazione, </a:t>
            </a:r>
            <a:r>
              <a:rPr kumimoji="0" 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calendario </a:t>
            </a:r>
            <a:r>
              <a:rPr kumimoji="0" lang="it-IT" sz="2400" kern="1200" cap="none" spc="0" normalizeH="0" baseline="0" noProof="0" dirty="0">
                <a:latin typeface="+mj-lt"/>
                <a:ea typeface="+mn-ea"/>
                <a:cs typeface="+mn-cs"/>
              </a:rPr>
              <a:t>e </a:t>
            </a:r>
            <a:r>
              <a:rPr kumimoji="0" 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mansioni</a:t>
            </a: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comunicano</a:t>
            </a:r>
            <a:r>
              <a:rPr kumimoji="0" lang="it-IT" sz="2400" kern="1200" cap="none" spc="0" normalizeH="0" baseline="0" noProof="0" dirty="0">
                <a:latin typeface="+mj-lt"/>
                <a:ea typeface="+mn-ea"/>
                <a:cs typeface="+mn-cs"/>
              </a:rPr>
              <a:t> al tutor interno la partecipazione ad attività da registrare come Esperienze</a:t>
            </a:r>
          </a:p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endParaRPr kumimoji="0" lang="it-IT" sz="8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rispettano</a:t>
            </a:r>
            <a:r>
              <a:rPr kumimoji="0" lang="it-IT" sz="2400" kern="1200" cap="none" spc="0" normalizeH="0" baseline="0" noProof="0" dirty="0">
                <a:latin typeface="+mj-lt"/>
                <a:ea typeface="+mn-ea"/>
                <a:cs typeface="+mn-cs"/>
              </a:rPr>
              <a:t> tassativamente  </a:t>
            </a:r>
            <a:r>
              <a:rPr kumimoji="0" 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compiti</a:t>
            </a:r>
            <a:r>
              <a:rPr kumimoji="0" lang="it-IT" sz="2400" kern="1200" cap="none" spc="0" normalizeH="0" baseline="0" noProof="0" dirty="0">
                <a:latin typeface="+mj-lt"/>
                <a:ea typeface="+mn-ea"/>
                <a:cs typeface="+mn-cs"/>
              </a:rPr>
              <a:t>, </a:t>
            </a:r>
            <a:r>
              <a:rPr kumimoji="0" 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tempi </a:t>
            </a:r>
            <a:r>
              <a:rPr kumimoji="0" lang="it-IT" sz="2400" kern="1200" cap="none" spc="0" normalizeH="0" baseline="0" noProof="0" dirty="0">
                <a:latin typeface="+mj-lt"/>
                <a:ea typeface="+mn-ea"/>
                <a:cs typeface="+mn-cs"/>
              </a:rPr>
              <a:t>e</a:t>
            </a:r>
            <a:r>
              <a:rPr kumimoji="0" lang="it-IT" sz="24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 procedure </a:t>
            </a:r>
            <a:r>
              <a:rPr kumimoji="0" lang="it-IT" sz="2400" kern="1200" cap="none" spc="0" normalizeH="0" baseline="0" noProof="0" dirty="0">
                <a:latin typeface="+mj-lt"/>
                <a:ea typeface="+mn-ea"/>
                <a:cs typeface="+mn-cs"/>
              </a:rPr>
              <a:t>richiesti, pena la mancata validazione dell’esperienza da parte del M.I.U.R.</a:t>
            </a: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endParaRPr kumimoji="0" lang="it-IT" sz="2400" kern="1200" cap="none" spc="0" normalizeH="0" baseline="0" noProof="0" dirty="0">
              <a:latin typeface="+mj-lt"/>
              <a:ea typeface="+mn-ea"/>
              <a:cs typeface="+mn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06450" y="620713"/>
            <a:ext cx="57864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Gli attori/ 6a_ STUDENTI</a:t>
            </a:r>
          </a:p>
        </p:txBody>
      </p:sp>
    </p:spTree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CasellaDiTesto 3"/>
          <p:cNvSpPr txBox="1"/>
          <p:nvPr/>
        </p:nvSpPr>
        <p:spPr>
          <a:xfrm>
            <a:off x="806450" y="1700213"/>
            <a:ext cx="10753725" cy="5016500"/>
          </a:xfrm>
          <a:prstGeom prst="rect">
            <a:avLst/>
          </a:prstGeom>
          <a:solidFill>
            <a:schemeClr val="bg1"/>
          </a:solidFill>
          <a:ln w="19050">
            <a:solidFill>
              <a:srgbClr val="ED6C49"/>
            </a:solidFill>
          </a:ln>
        </p:spPr>
        <p:txBody>
          <a:bodyPr>
            <a:spAutoFit/>
          </a:bodyPr>
          <a:lstStyle/>
          <a:p>
            <a:pPr marR="0" defTabSz="457200" eaLnBrk="1" fontAlgn="auto" hangingPunct="1">
              <a:spcBef>
                <a:spcPts val="0"/>
              </a:spcBef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sz="2400" kern="1200" cap="none" spc="0" normalizeH="0" baseline="0" noProof="0" dirty="0">
                <a:latin typeface="+mj-lt"/>
                <a:ea typeface="+mn-ea"/>
                <a:cs typeface="+mn-cs"/>
              </a:rPr>
              <a:t>In particolare: </a:t>
            </a:r>
            <a:endParaRPr kumimoji="0" lang="it-IT" sz="2400" kern="1200" cap="none" spc="0" normalizeH="0" baseline="0" noProof="0" dirty="0">
              <a:solidFill>
                <a:srgbClr val="C00000"/>
              </a:solidFill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compilano con cura e precisione i </a:t>
            </a:r>
            <a:r>
              <a:rPr kumimoji="0" lang="it-IT" sz="20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documenti </a:t>
            </a: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di loro competenza: </a:t>
            </a:r>
          </a:p>
          <a:p>
            <a:pPr marL="622300" marR="0" indent="-622300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     • </a:t>
            </a:r>
            <a:r>
              <a:rPr kumimoji="0" lang="it-IT" sz="20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calendario</a:t>
            </a: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 (</a:t>
            </a:r>
            <a:r>
              <a:rPr kumimoji="0" lang="it-IT" i="1" kern="1200" cap="none" spc="0" normalizeH="0" baseline="0" noProof="0" dirty="0">
                <a:latin typeface="+mj-lt"/>
                <a:ea typeface="+mn-ea"/>
                <a:cs typeface="+mn-cs"/>
              </a:rPr>
              <a:t>è la definizione temporale dell’attività: nel caso di tirocinio individuale deve essere concordato con i tutor interno ed esterno prima dell’inizio del tirocinio</a:t>
            </a: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)</a:t>
            </a:r>
          </a:p>
          <a:p>
            <a:pPr marL="536575" marR="0" indent="-53657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tabLst>
                <a:tab pos="263525" algn="l"/>
              </a:tabLst>
              <a:defRPr/>
            </a:pPr>
            <a:r>
              <a:rPr kumimoji="0" lang="it-IT" sz="2000" kern="1200" cap="none" spc="0" normalizeH="0" baseline="0" noProof="0" dirty="0">
                <a:latin typeface="Century Gothic" panose="020B0502020202020204" pitchFamily="34" charset="0"/>
                <a:ea typeface="+mn-ea"/>
                <a:cs typeface="+mn-cs"/>
              </a:rPr>
              <a:t>	 </a:t>
            </a: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•</a:t>
            </a:r>
            <a:r>
              <a:rPr kumimoji="0" lang="it-IT" sz="2000" kern="1200" cap="none" spc="0" normalizeH="0" baseline="0" noProof="0" dirty="0">
                <a:latin typeface="Century Gothic" panose="020B0502020202020204" pitchFamily="34" charset="0"/>
                <a:ea typeface="+mn-ea"/>
                <a:cs typeface="+mn-cs"/>
              </a:rPr>
              <a:t> </a:t>
            </a:r>
            <a:r>
              <a:rPr kumimoji="0" lang="it-IT" sz="20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Patto Formativo </a:t>
            </a:r>
            <a:r>
              <a:rPr kumimoji="0" lang="it-IT" sz="2000" i="1" kern="1200" cap="none" spc="0" normalizeH="0" baseline="0" noProof="0" dirty="0">
                <a:latin typeface="+mj-lt"/>
                <a:ea typeface="+mn-ea"/>
                <a:cs typeface="+mn-cs"/>
              </a:rPr>
              <a:t>(</a:t>
            </a:r>
            <a:r>
              <a:rPr kumimoji="0" lang="it-IT" i="1" kern="1200" cap="none" spc="0" normalizeH="0" baseline="0" noProof="0" dirty="0">
                <a:latin typeface="+mj-lt"/>
                <a:ea typeface="+mn-ea"/>
                <a:cs typeface="+mn-cs"/>
              </a:rPr>
              <a:t>è il documento che descrive gli ambiti del tirocinio e gli impegni in esso assunti dallo studente, nel caso di </a:t>
            </a:r>
            <a:r>
              <a:rPr kumimoji="0" lang="it-IT" b="1" i="1" kern="1200" cap="none" spc="0" normalizeH="0" baseline="0" noProof="0" dirty="0">
                <a:latin typeface="+mj-lt"/>
                <a:ea typeface="+mn-ea"/>
                <a:cs typeface="+mn-cs"/>
              </a:rPr>
              <a:t>studente minorenne</a:t>
            </a:r>
            <a:r>
              <a:rPr kumimoji="0" lang="it-IT" i="1" kern="1200" cap="none" spc="0" normalizeH="0" baseline="0" noProof="0" dirty="0">
                <a:latin typeface="+mj-lt"/>
                <a:ea typeface="+mn-ea"/>
                <a:cs typeface="+mn-cs"/>
              </a:rPr>
              <a:t>: va stampato in duplice copia, sottoscritto dallo studente e dal genitore e consegnato al tutor interno</a:t>
            </a:r>
            <a:r>
              <a:rPr kumimoji="0" lang="it-IT" sz="2000" i="1" kern="1200" cap="none" spc="0" normalizeH="0" baseline="0" noProof="0" dirty="0">
                <a:latin typeface="+mj-lt"/>
                <a:ea typeface="+mn-ea"/>
                <a:cs typeface="+mn-cs"/>
              </a:rPr>
              <a:t>)</a:t>
            </a:r>
            <a:endParaRPr kumimoji="0" lang="it-IT" sz="2000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624205" marR="0" indent="-62420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Tx/>
              <a:defRPr/>
            </a:pP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     • </a:t>
            </a:r>
            <a:r>
              <a:rPr kumimoji="0" lang="it-IT" sz="20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Progetto Formativo </a:t>
            </a: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(</a:t>
            </a:r>
            <a:r>
              <a:rPr kumimoji="0" lang="it-IT" i="1" kern="1200" cap="none" spc="0" normalizeH="0" baseline="0" noProof="0" dirty="0">
                <a:latin typeface="+mj-lt"/>
                <a:ea typeface="+mn-ea"/>
                <a:cs typeface="+mn-cs"/>
              </a:rPr>
              <a:t>è il documento che descrive le caratteristiche del tirocinio: va stampato in duplice copia e sottoscritto dallo studente, dal tutor aziendale e dal Dirigente scolastico; il tutor interno provvederà a raccogliere i documenti: una copia verrà consegnata in Segreteria Didattica, l’altra fatta pervenire all’Ente)</a:t>
            </a:r>
            <a:endParaRPr kumimoji="0" lang="it-IT" sz="2000" i="1" kern="1200" cap="none" spc="0" normalizeH="0" baseline="0" noProof="0" dirty="0">
              <a:latin typeface="+mj-lt"/>
              <a:ea typeface="+mn-ea"/>
              <a:cs typeface="+mn-cs"/>
            </a:endParaRP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stendono con particolare attenzione il </a:t>
            </a:r>
            <a:r>
              <a:rPr kumimoji="0" lang="it-IT" sz="20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diario di bordo </a:t>
            </a: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e la </a:t>
            </a:r>
            <a:r>
              <a:rPr kumimoji="0" lang="it-IT" sz="20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relazione di tirocinio</a:t>
            </a: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,</a:t>
            </a:r>
            <a:r>
              <a:rPr kumimoji="0" lang="it-IT" sz="20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 </a:t>
            </a: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che saranno oggetto di valutazione, e chiudono il tirocinio con l’</a:t>
            </a:r>
            <a:r>
              <a:rPr kumimoji="0" lang="it-IT" sz="20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autovalutazione</a:t>
            </a: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avvisano tempestivamente la scuola in caso di </a:t>
            </a:r>
            <a:r>
              <a:rPr kumimoji="0" lang="it-IT" sz="20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assenza durante il tirocinio </a:t>
            </a:r>
            <a:r>
              <a:rPr kumimoji="0" lang="it-IT" sz="2000" i="1" kern="1200" cap="none" spc="0" normalizeH="0" baseline="0" noProof="0" dirty="0">
                <a:latin typeface="+mj-lt"/>
                <a:ea typeface="+mn-ea"/>
                <a:cs typeface="+mn-cs"/>
              </a:rPr>
              <a:t>(</a:t>
            </a:r>
            <a:r>
              <a:rPr kumimoji="0" lang="it-IT" i="1" kern="1200" cap="none" spc="0" normalizeH="0" baseline="0" noProof="0" dirty="0">
                <a:latin typeface="+mj-lt"/>
                <a:ea typeface="+mn-ea"/>
                <a:cs typeface="+mn-cs"/>
              </a:rPr>
              <a:t>l’assenza è a tutti gli effetti equiparata all’assenza dalle lezioni</a:t>
            </a:r>
            <a:r>
              <a:rPr kumimoji="0" lang="it-IT" sz="2000" i="1" kern="1200" cap="none" spc="0" normalizeH="0" baseline="0" noProof="0" dirty="0">
                <a:latin typeface="+mj-lt"/>
                <a:ea typeface="+mn-ea"/>
                <a:cs typeface="+mn-cs"/>
              </a:rPr>
              <a:t>)</a:t>
            </a:r>
          </a:p>
          <a:p>
            <a:pPr marL="452755" marR="0" indent="-452755" defTabSz="457200" eaLnBrk="1" fontAlgn="auto" hangingPunct="1">
              <a:spcBef>
                <a:spcPts val="0"/>
              </a:spcBef>
              <a:spcAft>
                <a:spcPts val="0"/>
              </a:spcAft>
              <a:buClr>
                <a:srgbClr val="ED6C49"/>
              </a:buClr>
              <a:buSzTx/>
              <a:buFont typeface="Wingdings 3" panose="05040102010807070707" pitchFamily="18" charset="2"/>
              <a:buChar char="´"/>
              <a:defRPr/>
            </a:pP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nel caso di partecipazione ad </a:t>
            </a:r>
            <a:r>
              <a:rPr kumimoji="0" lang="it-IT" sz="2000" kern="1200" cap="none" spc="0" normalizeH="0" baseline="0" noProof="0" dirty="0">
                <a:solidFill>
                  <a:srgbClr val="C00000"/>
                </a:solidFill>
                <a:latin typeface="+mj-lt"/>
                <a:ea typeface="+mn-ea"/>
                <a:cs typeface="+mn-cs"/>
              </a:rPr>
              <a:t>esperienze </a:t>
            </a:r>
            <a:r>
              <a:rPr kumimoji="0" lang="it-IT" sz="2000" kern="1200" cap="none" spc="0" normalizeH="0" baseline="0" noProof="0" dirty="0">
                <a:latin typeface="+mj-lt"/>
                <a:ea typeface="+mn-ea"/>
                <a:cs typeface="+mn-cs"/>
              </a:rPr>
              <a:t>(attività non convenzionate), ne danno comunicazione al tutor interno che provvederà alla loro registrazione sul portale </a:t>
            </a:r>
            <a:r>
              <a:rPr kumimoji="0" lang="it-IT" sz="2000" kern="1200" cap="none" spc="0" normalizeH="0" baseline="0" noProof="0" dirty="0" err="1">
                <a:latin typeface="+mj-lt"/>
                <a:ea typeface="+mn-ea"/>
                <a:cs typeface="+mn-cs"/>
              </a:rPr>
              <a:t>Scuola&amp;Territorio</a:t>
            </a:r>
            <a:endParaRPr kumimoji="0" lang="it-IT" sz="2000" kern="1200" cap="none" spc="0" normalizeH="0" baseline="0" noProof="0" dirty="0">
              <a:latin typeface="+mj-lt"/>
              <a:ea typeface="+mn-ea"/>
              <a:cs typeface="+mn-cs"/>
            </a:endParaRPr>
          </a:p>
        </p:txBody>
      </p:sp>
      <p:sp>
        <p:nvSpPr>
          <p:cNvPr id="5" name="CasellaDiTesto 4"/>
          <p:cNvSpPr txBox="1"/>
          <p:nvPr/>
        </p:nvSpPr>
        <p:spPr>
          <a:xfrm>
            <a:off x="806450" y="650875"/>
            <a:ext cx="57864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Gli attori/ 6b_ STUDENTI</a:t>
            </a:r>
          </a:p>
        </p:txBody>
      </p:sp>
    </p:spTree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asellaDiTesto 1"/>
          <p:cNvSpPr txBox="1"/>
          <p:nvPr/>
        </p:nvSpPr>
        <p:spPr>
          <a:xfrm>
            <a:off x="795338" y="568325"/>
            <a:ext cx="5786438" cy="706438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Gli strumenti</a:t>
            </a:r>
          </a:p>
        </p:txBody>
      </p:sp>
      <p:sp>
        <p:nvSpPr>
          <p:cNvPr id="3" name="Sottotitolo 2"/>
          <p:cNvSpPr txBox="1"/>
          <p:nvPr/>
        </p:nvSpPr>
        <p:spPr>
          <a:xfrm>
            <a:off x="809625" y="1811338"/>
            <a:ext cx="10482263" cy="4589463"/>
          </a:xfrm>
          <a:prstGeom prst="rect">
            <a:avLst/>
          </a:prstGeom>
          <a:solidFill>
            <a:schemeClr val="bg1"/>
          </a:solidFill>
          <a:ln w="19050">
            <a:solidFill>
              <a:srgbClr val="ED6C49"/>
            </a:solidFill>
          </a:ln>
        </p:spPr>
        <p:txBody>
          <a:bodyPr/>
          <a:lstStyle>
            <a:lvl1pPr marL="342900" indent="-3429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8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6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4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457200" rtl="0" eaLnBrk="1" latinLnBrk="0" hangingPunct="1"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Font typeface="Wingdings 3" panose="05040102010807070707" pitchFamily="18" charset="2"/>
              <a:buChar char=""/>
              <a:defRPr sz="1200" kern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La piattaforma  </a:t>
            </a:r>
            <a:r>
              <a:rPr kumimoji="0" lang="it-IT" sz="2500" b="1" i="0" u="none" strike="noStrike" kern="1200" cap="none" spc="0" normalizeH="0" baseline="0" noProof="0" dirty="0" err="1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Scuola&amp;Territorio</a:t>
            </a: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, accessibile dal registro elettronico del liceo,  è lo strumento che: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gestisce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organizza 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documenta</a:t>
            </a:r>
          </a:p>
          <a:p>
            <a:pPr marL="342900" marR="0" lvl="0" indent="-34290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Char char=""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archivia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le attività di P.C.T.O. nel nostro Istituto.</a:t>
            </a:r>
          </a:p>
          <a:p>
            <a:pPr marL="0" marR="0" lvl="0" indent="0" algn="l" defTabSz="457200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chemeClr val="accent1"/>
              </a:buClr>
              <a:buSzTx/>
              <a:buFont typeface="Wingdings 3" panose="05040102010807070707" pitchFamily="18" charset="2"/>
              <a:buNone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Per il suo utilizzo va utilizzata la password consegnata dai collaboratori scolastici e seguire le guide operative a disposizione nella piattaforma.  </a:t>
            </a:r>
            <a:endParaRPr kumimoji="0" lang="it-IT" sz="2500" b="0" i="1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Titolo 1"/>
          <p:cNvSpPr>
            <a:spLocks noGrp="1"/>
          </p:cNvSpPr>
          <p:nvPr>
            <p:ph type="title" hasCustomPrompt="1"/>
          </p:nvPr>
        </p:nvSpPr>
        <p:spPr>
          <a:xfrm>
            <a:off x="792163" y="620713"/>
            <a:ext cx="8202612" cy="619125"/>
          </a:xfrm>
          <a:ln/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it-IT" altLang="it-IT" sz="4000" dirty="0"/>
              <a:t>Che cosa sono: obbiettivi e finalità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 hasCustomPrompt="1"/>
          </p:nvPr>
        </p:nvSpPr>
        <p:spPr>
          <a:xfrm>
            <a:off x="792163" y="1679575"/>
            <a:ext cx="10674350" cy="4954588"/>
          </a:xfrm>
          <a:ln>
            <a:solidFill>
              <a:srgbClr val="ED6C49"/>
            </a:solidFill>
          </a:ln>
        </p:spPr>
        <p:style>
          <a:lnRef idx="2">
            <a:schemeClr val="accent1"/>
          </a:lnRef>
          <a:fillRef idx="1">
            <a:schemeClr val="lt1"/>
          </a:fillRef>
          <a:effectRef idx="0">
            <a:schemeClr val="accent1"/>
          </a:effectRef>
          <a:fontRef idx="minor">
            <a:schemeClr val="dk1"/>
          </a:fontRef>
        </p:style>
        <p:txBody>
          <a:bodyPr vert="horz" wrap="square" lIns="91440" tIns="45720" rIns="91440" bIns="45720" numCol="1" rtlCol="0" anchor="t" anchorCtr="0" compatLnSpc="1">
            <a:normAutofit fontScale="850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	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L’art. 57 della L.145/2018 ridefinisce in </a:t>
            </a:r>
            <a:r>
              <a:rPr kumimoji="0" lang="it-IT" sz="29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P.C.T.O. 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quanto stabilito dalla L. 107/2015 che aveva introdotto l’Alternanza Scuola/Lavoro 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anche nei Licei.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	Gli obiettivi fondamentali perseguiti con i PCTO si possono così riassumere:</a:t>
            </a: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Attuare 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modalità di apprendimento flessibili 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sotto il profilo culturale ed educativo che colleghino sistematicamente la formazione in aula con l’esperienza pratica</a:t>
            </a: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Arricchire la formazione acquisita nei percorsi scolastici e formativi con l’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acquisizione di competenze trasversali 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spendibili anche nel mercato del lavoro</a:t>
            </a: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Favorire l’orientamento 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dei giovani per valorizzarne le vocazioni personali, gli interessi e gli stili di apprendimento individuali</a:t>
            </a: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Realizzare un collegamento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organico delle istituzioni scolastiche e formative con le Università, il mondo del lavoro e delle professioni, la società civile</a:t>
            </a:r>
          </a:p>
          <a:p>
            <a:pPr marL="319405" marR="0" lvl="0" indent="-319405" algn="l" defTabSz="914400" rtl="0" eaLnBrk="0" fontAlgn="base" latinLnBrk="0" hangingPunct="0">
              <a:lnSpc>
                <a:spcPct val="100000"/>
              </a:lnSpc>
              <a:spcBef>
                <a:spcPts val="700"/>
              </a:spcBef>
              <a:spcAft>
                <a:spcPct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q"/>
              <a:defRPr/>
            </a:pP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Correlare l’offerta formativa 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allo sviluppo culturale, sociale ed economico del 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territorio</a:t>
            </a:r>
            <a:r>
              <a:rPr kumimoji="0" 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dk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.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endParaRPr kumimoji="0" lang="it-IT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Times" pitchFamily="18" charset="0"/>
              <a:cs typeface="Times" pitchFamily="18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endParaRPr kumimoji="0" lang="it-IT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Times" pitchFamily="18" charset="0"/>
              <a:cs typeface="Times" pitchFamily="18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endParaRPr kumimoji="0" lang="it-IT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Times" pitchFamily="18" charset="0"/>
              <a:cs typeface="Times" pitchFamily="18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endParaRPr kumimoji="0" lang="it-IT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Times" pitchFamily="18" charset="0"/>
              <a:cs typeface="Times" pitchFamily="18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endParaRPr kumimoji="0" lang="it-IT" sz="2900" b="0" i="0" u="none" strike="noStrike" kern="1200" cap="none" spc="0" normalizeH="0" baseline="0" noProof="0" dirty="0">
              <a:ln>
                <a:noFill/>
              </a:ln>
              <a:solidFill>
                <a:schemeClr val="dk1"/>
              </a:solidFill>
              <a:effectLst/>
              <a:uLnTx/>
              <a:uFillTx/>
              <a:latin typeface="+mn-lt"/>
              <a:ea typeface="Times" pitchFamily="18" charset="0"/>
              <a:cs typeface="Times" pitchFamily="18" charset="0"/>
            </a:endParaRP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8131" name="Segnaposto contenuto 2"/>
          <p:cNvSpPr>
            <a:spLocks noGrp="1"/>
          </p:cNvSpPr>
          <p:nvPr>
            <p:ph sz="quarter" idx="1" hasCustomPrompt="1"/>
          </p:nvPr>
        </p:nvSpPr>
        <p:spPr>
          <a:xfrm>
            <a:off x="752475" y="1874838"/>
            <a:ext cx="10598150" cy="4397375"/>
          </a:xfrm>
          <a:solidFill>
            <a:schemeClr val="bg1"/>
          </a:solidFill>
          <a:ln w="19050">
            <a:solidFill>
              <a:srgbClr val="ED6C49"/>
            </a:solidFill>
          </a:ln>
        </p:spPr>
        <p:txBody>
          <a:bodyPr vert="horz" wrap="square" lIns="91440" tIns="45720" rIns="91440" bIns="45720" numCol="1" anchor="t" anchorCtr="0" compatLnSpc="1">
            <a:normAutofit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it-IT" altLang="it-IT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Gestione e monitoraggio percorsi: coordinatori di classe e tutor interni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Gestione e rapporti con gli Enti: referenti di settore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Assistenza tecnica: tramite la piattaforma </a:t>
            </a:r>
            <a:r>
              <a:rPr kumimoji="0" lang="it-IT" altLang="it-IT" sz="2900" b="1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Scuola&amp;Territorio</a:t>
            </a:r>
            <a:endParaRPr kumimoji="0" lang="it-IT" altLang="it-IT" sz="29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Referente di Istituto per i P.C.T.O.: prof. Manuela </a:t>
            </a:r>
            <a:r>
              <a:rPr kumimoji="0" lang="it-IT" altLang="it-IT" sz="29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Bandini</a:t>
            </a:r>
            <a:endParaRPr kumimoji="0" lang="it-IT" altLang="it-IT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indent="-320040" eaLnBrk="1" fontAlgn="auto" hangingPunct="1">
              <a:spcAft>
                <a:spcPts val="0"/>
              </a:spcAft>
              <a:buFont typeface="Wingdings 3" panose="05040102010807070707" pitchFamily="18" charset="2"/>
              <a:buChar char="´"/>
              <a:defRPr/>
            </a:pPr>
            <a:r>
              <a:rPr kumimoji="0" lang="it-IT" alt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Segreteria Didattica per la consegna di eventuale documentazione </a:t>
            </a:r>
            <a:r>
              <a:rPr lang="it-IT" altLang="it-IT">
                <a:latin typeface="+mj-lt"/>
              </a:rPr>
              <a:t>cartacee </a:t>
            </a:r>
            <a:r>
              <a:rPr kumimoji="0" lang="it-IT" altLang="it-IT" sz="29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 </a:t>
            </a:r>
            <a:r>
              <a:rPr kumimoji="0" lang="it-IT" alt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richieste di certificazioni</a:t>
            </a:r>
            <a:br>
              <a:rPr kumimoji="0" lang="it-IT" altLang="it-IT" sz="29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</a:br>
            <a:endParaRPr kumimoji="0" lang="it-IT" altLang="it-IT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752475" y="650875"/>
            <a:ext cx="10702925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La struttura organizzativa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Rectangle 11"/>
          <p:cNvSpPr>
            <a:spLocks noChangeArrowheads="1"/>
          </p:cNvSpPr>
          <p:nvPr/>
        </p:nvSpPr>
        <p:spPr bwMode="auto">
          <a:xfrm>
            <a:off x="9048750" y="2209800"/>
            <a:ext cx="2678113" cy="3878263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t-IT" altLang="it-IT" sz="23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0" name="Rectangle 11"/>
          <p:cNvSpPr>
            <a:spLocks noChangeArrowheads="1"/>
          </p:cNvSpPr>
          <p:nvPr/>
        </p:nvSpPr>
        <p:spPr bwMode="auto">
          <a:xfrm>
            <a:off x="823913" y="2209800"/>
            <a:ext cx="7593013" cy="3878263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t-IT" altLang="it-IT" sz="23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2292" name="Titolo 1"/>
          <p:cNvSpPr>
            <a:spLocks noGrp="1"/>
          </p:cNvSpPr>
          <p:nvPr>
            <p:ph type="title" hasCustomPrompt="1"/>
          </p:nvPr>
        </p:nvSpPr>
        <p:spPr>
          <a:xfrm>
            <a:off x="817563" y="228600"/>
            <a:ext cx="10871200" cy="990600"/>
          </a:xfrm>
          <a:ln/>
        </p:spPr>
        <p:txBody>
          <a:bodyPr vert="horz" wrap="square" lIns="91440" tIns="45720" rIns="91440" bIns="45720" anchor="ctr"/>
          <a:lstStyle/>
          <a:p>
            <a:r>
              <a:rPr lang="it-IT" altLang="it-IT" dirty="0"/>
              <a:t>I P.C.T.O. </a:t>
            </a:r>
          </a:p>
        </p:txBody>
      </p:sp>
      <p:pic>
        <p:nvPicPr>
          <p:cNvPr id="12293" name="Segnaposto contenuto 4" descr="Immagine che contiene screenshot&#10;&#10;Descrizione generata automaticamente"/>
          <p:cNvPicPr>
            <a:picLocks noGrp="1" noChangeAspect="1"/>
          </p:cNvPicPr>
          <p:nvPr>
            <p:ph sz="quarter" idx="1" hasCustomPrompt="1"/>
          </p:nvPr>
        </p:nvPicPr>
        <p:blipFill>
          <a:blip r:embed="rId2"/>
          <a:srcRect/>
          <a:stretch>
            <a:fillRect/>
          </a:stretch>
        </p:blipFill>
        <p:spPr>
          <a:xfrm>
            <a:off x="1292225" y="2209800"/>
            <a:ext cx="6710363" cy="4062413"/>
          </a:xfrm>
          <a:ln/>
        </p:spPr>
      </p:pic>
      <p:sp>
        <p:nvSpPr>
          <p:cNvPr id="6" name="Rectangle 11"/>
          <p:cNvSpPr>
            <a:spLocks noChangeArrowheads="1"/>
          </p:cNvSpPr>
          <p:nvPr/>
        </p:nvSpPr>
        <p:spPr bwMode="auto">
          <a:xfrm>
            <a:off x="835025" y="1778000"/>
            <a:ext cx="7593013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23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COERENTI AL PTOF</a:t>
            </a:r>
          </a:p>
        </p:txBody>
      </p:sp>
      <p:sp>
        <p:nvSpPr>
          <p:cNvPr id="8" name="Rectangle 11"/>
          <p:cNvSpPr>
            <a:spLocks noChangeArrowheads="1"/>
          </p:cNvSpPr>
          <p:nvPr/>
        </p:nvSpPr>
        <p:spPr bwMode="auto">
          <a:xfrm>
            <a:off x="823913" y="6088063"/>
            <a:ext cx="7593013" cy="431800"/>
          </a:xfrm>
          <a:prstGeom prst="rect">
            <a:avLst/>
          </a:prstGeom>
          <a:solidFill>
            <a:schemeClr val="bg1"/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23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PROGETTATI DAI CONSIGLI DI CLASSE </a:t>
            </a:r>
          </a:p>
        </p:txBody>
      </p:sp>
      <p:sp>
        <p:nvSpPr>
          <p:cNvPr id="12296" name="Line 29"/>
          <p:cNvSpPr/>
          <p:nvPr/>
        </p:nvSpPr>
        <p:spPr>
          <a:xfrm>
            <a:off x="8428038" y="4219575"/>
            <a:ext cx="620712" cy="0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2" name="Rettangolo 11"/>
          <p:cNvSpPr/>
          <p:nvPr/>
        </p:nvSpPr>
        <p:spPr>
          <a:xfrm>
            <a:off x="9002713" y="2724150"/>
            <a:ext cx="2678113" cy="2938463"/>
          </a:xfrm>
          <a:prstGeom prst="rect">
            <a:avLst/>
          </a:prstGeom>
        </p:spPr>
        <p:txBody>
          <a:bodyPr>
            <a:spAutoFit/>
          </a:bodyPr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contemperano le dimensioni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t-IT" altLang="it-IT" sz="18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23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CURRICULARE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t-IT" altLang="it-IT" sz="23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23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ESPERIENZIALE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t-IT" altLang="it-IT" sz="23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23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ORIENTATIVA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it-IT" altLang="it-IT" sz="1800" b="1" i="0" u="none" strike="noStrike" kern="1200" cap="none" spc="0" normalizeH="0" baseline="0" noProof="0" dirty="0">
              <a:ln>
                <a:noFill/>
              </a:ln>
              <a:solidFill>
                <a:srgbClr val="262626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1800" b="1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sp>
        <p:nvSpPr>
          <p:cNvPr id="12298" name="Rettangolo 13"/>
          <p:cNvSpPr/>
          <p:nvPr/>
        </p:nvSpPr>
        <p:spPr>
          <a:xfrm>
            <a:off x="2260600" y="6580188"/>
            <a:ext cx="5003800" cy="246062"/>
          </a:xfrm>
          <a:prstGeom prst="rect">
            <a:avLst/>
          </a:prstGeom>
          <a:noFill/>
          <a:ln w="9525">
            <a:noFill/>
          </a:ln>
        </p:spPr>
        <p:txBody>
          <a:bodyPr>
            <a:spAutoFit/>
          </a:bodyPr>
          <a:lstStyle/>
          <a:p>
            <a:pPr eaLnBrk="1" hangingPunct="1"/>
            <a:r>
              <a:rPr lang="it-IT" altLang="it-IT" sz="1000" i="1" dirty="0">
                <a:latin typeface="Century Gothic" panose="020B0502020202020204" pitchFamily="34" charset="0"/>
                <a:cs typeface="Calibri" panose="020F0502020204030204" pitchFamily="34" charset="0"/>
              </a:rPr>
              <a:t>Diagramma tratto da: M.I.U.R., P.C.T.O.  Linee Guida, ai sensi della L.145/2018 </a:t>
            </a:r>
            <a:endParaRPr lang="it-IT" altLang="it-IT" sz="1000" i="1" dirty="0">
              <a:latin typeface="Century Gothic" panose="020B0502020202020204" pitchFamily="34" charset="0"/>
              <a:ea typeface="Calibri" panose="020F0502020204030204" pitchFamily="34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29" name="Connettore 1 2"/>
          <p:cNvCxnSpPr>
            <a:stCxn id="4102" idx="2"/>
          </p:cNvCxnSpPr>
          <p:nvPr/>
        </p:nvCxnSpPr>
        <p:spPr>
          <a:xfrm flipH="1">
            <a:off x="10510838" y="6073775"/>
            <a:ext cx="6350" cy="1397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315" name="Rectangle 2"/>
          <p:cNvSpPr>
            <a:spLocks noGrp="1"/>
          </p:cNvSpPr>
          <p:nvPr>
            <p:ph type="title" hasCustomPrompt="1"/>
          </p:nvPr>
        </p:nvSpPr>
        <p:spPr>
          <a:xfrm>
            <a:off x="879475" y="474663"/>
            <a:ext cx="10871200" cy="990600"/>
          </a:xfrm>
          <a:ln/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it-IT" altLang="it-IT" sz="4000" dirty="0"/>
              <a:t>I P.C.T.O. </a:t>
            </a:r>
          </a:p>
        </p:txBody>
      </p:sp>
      <p:sp>
        <p:nvSpPr>
          <p:cNvPr id="4100" name="Rectangle 4"/>
          <p:cNvSpPr>
            <a:spLocks noChangeArrowheads="1"/>
          </p:cNvSpPr>
          <p:nvPr/>
        </p:nvSpPr>
        <p:spPr bwMode="auto">
          <a:xfrm>
            <a:off x="9444038" y="3122613"/>
            <a:ext cx="2162175" cy="649288"/>
          </a:xfrm>
          <a:prstGeom prst="rect">
            <a:avLst/>
          </a:prstGeom>
          <a:solidFill>
            <a:schemeClr val="bg1">
              <a:lumMod val="85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co-progettati e co-valutati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262626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fra scuola e enti esterni</a:t>
            </a:r>
          </a:p>
        </p:txBody>
      </p:sp>
      <p:sp>
        <p:nvSpPr>
          <p:cNvPr id="4101" name="Rectangle 6"/>
          <p:cNvSpPr>
            <a:spLocks noChangeArrowheads="1"/>
          </p:cNvSpPr>
          <p:nvPr/>
        </p:nvSpPr>
        <p:spPr bwMode="auto">
          <a:xfrm>
            <a:off x="9450388" y="4875213"/>
            <a:ext cx="2138363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convenzione</a:t>
            </a:r>
          </a:p>
        </p:txBody>
      </p:sp>
      <p:sp>
        <p:nvSpPr>
          <p:cNvPr id="4102" name="Rectangle 8"/>
          <p:cNvSpPr>
            <a:spLocks noChangeArrowheads="1"/>
          </p:cNvSpPr>
          <p:nvPr/>
        </p:nvSpPr>
        <p:spPr bwMode="auto">
          <a:xfrm>
            <a:off x="9444038" y="5527675"/>
            <a:ext cx="2144713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progetto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formativo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con diario e valutazione </a:t>
            </a:r>
          </a:p>
        </p:txBody>
      </p:sp>
      <p:sp>
        <p:nvSpPr>
          <p:cNvPr id="4105" name="Rectangle 11"/>
          <p:cNvSpPr>
            <a:spLocks noChangeArrowheads="1"/>
          </p:cNvSpPr>
          <p:nvPr/>
        </p:nvSpPr>
        <p:spPr bwMode="auto">
          <a:xfrm>
            <a:off x="4276725" y="1744663"/>
            <a:ext cx="3760788" cy="628650"/>
          </a:xfrm>
          <a:prstGeom prst="rect">
            <a:avLst/>
          </a:prstGeom>
          <a:solidFill>
            <a:schemeClr val="accent6">
              <a:lumMod val="60000"/>
              <a:lumOff val="4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alt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CONSIGLI DI CLASSE </a:t>
            </a:r>
          </a:p>
        </p:txBody>
      </p:sp>
      <p:sp>
        <p:nvSpPr>
          <p:cNvPr id="4106" name="Oval 13"/>
          <p:cNvSpPr>
            <a:spLocks noChangeArrowheads="1"/>
          </p:cNvSpPr>
          <p:nvPr/>
        </p:nvSpPr>
        <p:spPr bwMode="auto">
          <a:xfrm>
            <a:off x="3536950" y="3397250"/>
            <a:ext cx="5235575" cy="1924050"/>
          </a:xfrm>
          <a:prstGeom prst="ellipse">
            <a:avLst/>
          </a:prstGeom>
          <a:solidFill>
            <a:schemeClr val="accent2"/>
          </a:solidFill>
          <a:ln w="19050">
            <a:solidFill>
              <a:srgbClr val="C00000"/>
            </a:solidFill>
            <a:round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durata minima 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90 ore nel triennio</a:t>
            </a:r>
          </a:p>
        </p:txBody>
      </p:sp>
      <p:sp>
        <p:nvSpPr>
          <p:cNvPr id="13321" name="Line 23"/>
          <p:cNvSpPr/>
          <p:nvPr/>
        </p:nvSpPr>
        <p:spPr>
          <a:xfrm>
            <a:off x="6154738" y="2373313"/>
            <a:ext cx="0" cy="236537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322" name="Line 25"/>
          <p:cNvSpPr/>
          <p:nvPr/>
        </p:nvSpPr>
        <p:spPr>
          <a:xfrm flipV="1">
            <a:off x="1728788" y="2921000"/>
            <a:ext cx="2547937" cy="1588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23" name="Line 29"/>
          <p:cNvSpPr/>
          <p:nvPr/>
        </p:nvSpPr>
        <p:spPr>
          <a:xfrm>
            <a:off x="6154738" y="1541463"/>
            <a:ext cx="0" cy="203200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4114" name="Rectangle 32"/>
          <p:cNvSpPr>
            <a:spLocks noChangeArrowheads="1"/>
          </p:cNvSpPr>
          <p:nvPr/>
        </p:nvSpPr>
        <p:spPr bwMode="auto">
          <a:xfrm>
            <a:off x="4271963" y="2609850"/>
            <a:ext cx="3756025" cy="5540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programmazione triennale</a:t>
            </a:r>
          </a:p>
        </p:txBody>
      </p:sp>
      <p:sp>
        <p:nvSpPr>
          <p:cNvPr id="13325" name="Line 28"/>
          <p:cNvSpPr/>
          <p:nvPr/>
        </p:nvSpPr>
        <p:spPr>
          <a:xfrm>
            <a:off x="1741488" y="2921000"/>
            <a:ext cx="0" cy="1004888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7" name="Rectangle 32"/>
          <p:cNvSpPr>
            <a:spLocks noChangeArrowheads="1"/>
          </p:cNvSpPr>
          <p:nvPr/>
        </p:nvSpPr>
        <p:spPr bwMode="auto">
          <a:xfrm>
            <a:off x="696913" y="3925888"/>
            <a:ext cx="2154238" cy="73183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ESPERIENZE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di classe/individuali</a:t>
            </a:r>
          </a:p>
        </p:txBody>
      </p:sp>
      <p:sp>
        <p:nvSpPr>
          <p:cNvPr id="18" name="Rectangle 32"/>
          <p:cNvSpPr>
            <a:spLocks noChangeArrowheads="1"/>
          </p:cNvSpPr>
          <p:nvPr/>
        </p:nvSpPr>
        <p:spPr bwMode="auto">
          <a:xfrm>
            <a:off x="9458325" y="3992563"/>
            <a:ext cx="2162175" cy="665163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4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TIROCINI</a:t>
            </a:r>
            <a:endParaRPr kumimoji="0" lang="it-IT" sz="1600" b="0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6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di classe/individuali</a:t>
            </a:r>
          </a:p>
        </p:txBody>
      </p:sp>
      <p:sp>
        <p:nvSpPr>
          <p:cNvPr id="13328" name="Line 28"/>
          <p:cNvSpPr/>
          <p:nvPr/>
        </p:nvSpPr>
        <p:spPr>
          <a:xfrm flipH="1">
            <a:off x="10506075" y="3771900"/>
            <a:ext cx="0" cy="203200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329" name="Line 25"/>
          <p:cNvSpPr/>
          <p:nvPr/>
        </p:nvSpPr>
        <p:spPr>
          <a:xfrm flipV="1">
            <a:off x="8032750" y="2921000"/>
            <a:ext cx="2476500" cy="1588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none" w="med" len="med"/>
          </a:ln>
        </p:spPr>
      </p:sp>
      <p:sp>
        <p:nvSpPr>
          <p:cNvPr id="13330" name="Line 28"/>
          <p:cNvSpPr/>
          <p:nvPr/>
        </p:nvSpPr>
        <p:spPr>
          <a:xfrm flipH="1">
            <a:off x="10496550" y="2921000"/>
            <a:ext cx="0" cy="201613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331" name="Line 28"/>
          <p:cNvSpPr/>
          <p:nvPr/>
        </p:nvSpPr>
        <p:spPr>
          <a:xfrm flipV="1">
            <a:off x="10520363" y="4641850"/>
            <a:ext cx="6350" cy="238125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332" name="Line 28"/>
          <p:cNvSpPr/>
          <p:nvPr/>
        </p:nvSpPr>
        <p:spPr>
          <a:xfrm flipH="1">
            <a:off x="8780463" y="4332288"/>
            <a:ext cx="677862" cy="0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333" name="Line 23"/>
          <p:cNvSpPr/>
          <p:nvPr/>
        </p:nvSpPr>
        <p:spPr>
          <a:xfrm>
            <a:off x="6154738" y="3163888"/>
            <a:ext cx="0" cy="233362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13334" name="Line 28"/>
          <p:cNvSpPr/>
          <p:nvPr/>
        </p:nvSpPr>
        <p:spPr>
          <a:xfrm>
            <a:off x="2859088" y="4357688"/>
            <a:ext cx="677862" cy="0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2" name="Rectangle 8"/>
          <p:cNvSpPr>
            <a:spLocks noChangeArrowheads="1"/>
          </p:cNvSpPr>
          <p:nvPr/>
        </p:nvSpPr>
        <p:spPr bwMode="auto">
          <a:xfrm>
            <a:off x="9455150" y="6169025"/>
            <a:ext cx="2144713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patto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 </a:t>
            </a: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formativo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6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(in caso di minori)</a:t>
            </a:r>
          </a:p>
        </p:txBody>
      </p:sp>
      <p:cxnSp>
        <p:nvCxnSpPr>
          <p:cNvPr id="3" name="Connettore 1 2"/>
          <p:cNvCxnSpPr>
            <a:stCxn id="4101" idx="2"/>
            <a:endCxn id="4102" idx="0"/>
          </p:cNvCxnSpPr>
          <p:nvPr/>
        </p:nvCxnSpPr>
        <p:spPr>
          <a:xfrm flipH="1">
            <a:off x="10517188" y="5421313"/>
            <a:ext cx="3175" cy="10636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5" name="Rectangle 8"/>
          <p:cNvSpPr>
            <a:spLocks noChangeArrowheads="1"/>
          </p:cNvSpPr>
          <p:nvPr/>
        </p:nvSpPr>
        <p:spPr bwMode="auto">
          <a:xfrm>
            <a:off x="696913" y="5519738"/>
            <a:ext cx="2154238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riconoscimento a posteriori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9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senza diario, né valutazione specifica</a:t>
            </a:r>
          </a:p>
        </p:txBody>
      </p:sp>
      <p:sp>
        <p:nvSpPr>
          <p:cNvPr id="13338" name="Line 23"/>
          <p:cNvSpPr/>
          <p:nvPr/>
        </p:nvSpPr>
        <p:spPr>
          <a:xfrm>
            <a:off x="6154738" y="5321300"/>
            <a:ext cx="0" cy="188913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28" name="Rectangle 8"/>
          <p:cNvSpPr>
            <a:spLocks noChangeArrowheads="1"/>
          </p:cNvSpPr>
          <p:nvPr/>
        </p:nvSpPr>
        <p:spPr bwMode="auto">
          <a:xfrm>
            <a:off x="4672013" y="6191250"/>
            <a:ext cx="2927350" cy="4826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S.I.D.I.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200" b="0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Sistema Informativo Dell’Istruzione</a:t>
            </a:r>
          </a:p>
        </p:txBody>
      </p:sp>
      <p:sp>
        <p:nvSpPr>
          <p:cNvPr id="32" name="Rectangle 8"/>
          <p:cNvSpPr>
            <a:spLocks noChangeArrowheads="1"/>
          </p:cNvSpPr>
          <p:nvPr/>
        </p:nvSpPr>
        <p:spPr bwMode="auto">
          <a:xfrm>
            <a:off x="5057775" y="5510213"/>
            <a:ext cx="2154238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000" b="1" i="0" u="none" strike="noStrike" kern="1200" cap="none" spc="0" normalizeH="0" baseline="0" noProof="0" dirty="0" err="1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Scuola&amp;Territorio</a:t>
            </a:r>
            <a:endParaRPr kumimoji="0" lang="it-IT" sz="2000" b="1" i="0" u="none" strike="noStrike" kern="120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13341" name="Line 23"/>
          <p:cNvSpPr/>
          <p:nvPr/>
        </p:nvSpPr>
        <p:spPr>
          <a:xfrm>
            <a:off x="6165850" y="6064250"/>
            <a:ext cx="0" cy="139700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sp>
        <p:nvSpPr>
          <p:cNvPr id="33" name="Rectangle 8"/>
          <p:cNvSpPr>
            <a:spLocks noChangeArrowheads="1"/>
          </p:cNvSpPr>
          <p:nvPr/>
        </p:nvSpPr>
        <p:spPr bwMode="auto">
          <a:xfrm>
            <a:off x="674688" y="4860925"/>
            <a:ext cx="2152650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20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non convenzionate</a:t>
            </a:r>
          </a:p>
        </p:txBody>
      </p:sp>
      <p:sp>
        <p:nvSpPr>
          <p:cNvPr id="35" name="Rectangle 8"/>
          <p:cNvSpPr>
            <a:spLocks noChangeArrowheads="1"/>
          </p:cNvSpPr>
          <p:nvPr/>
        </p:nvSpPr>
        <p:spPr bwMode="auto">
          <a:xfrm>
            <a:off x="682625" y="6194425"/>
            <a:ext cx="2154238" cy="546100"/>
          </a:xfrm>
          <a:prstGeom prst="rect">
            <a:avLst/>
          </a:prstGeom>
          <a:solidFill>
            <a:schemeClr val="accent1">
              <a:lumMod val="60000"/>
              <a:lumOff val="40000"/>
            </a:schemeClr>
          </a:solidFill>
          <a:ln w="19050">
            <a:solidFill>
              <a:srgbClr val="C00000"/>
            </a:solidFill>
            <a:miter lim="800000"/>
          </a:ln>
        </p:spPr>
        <p:txBody>
          <a:bodyPr wrap="none" anchor="ctr"/>
          <a:lstStyle/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dichiarate dallo studente</a:t>
            </a:r>
          </a:p>
          <a:p>
            <a:pPr marL="0" marR="0" lvl="0" indent="0" algn="ctr" defTabSz="4572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it-IT" sz="1200" b="1" i="0" u="none" strike="noStrike" kern="120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Century Gothic" panose="020B0502020202020204" pitchFamily="34" charset="0"/>
                <a:ea typeface="+mn-ea"/>
                <a:cs typeface="+mn-cs"/>
              </a:rPr>
              <a:t>registrate dal tutor scolastico</a:t>
            </a:r>
          </a:p>
        </p:txBody>
      </p:sp>
      <p:sp>
        <p:nvSpPr>
          <p:cNvPr id="13344" name="Line 28"/>
          <p:cNvSpPr/>
          <p:nvPr/>
        </p:nvSpPr>
        <p:spPr>
          <a:xfrm flipV="1">
            <a:off x="1722438" y="4627563"/>
            <a:ext cx="6350" cy="239712"/>
          </a:xfrm>
          <a:prstGeom prst="line">
            <a:avLst/>
          </a:prstGeom>
          <a:ln w="19050" cap="flat" cmpd="sng">
            <a:solidFill>
              <a:srgbClr val="C00000"/>
            </a:solidFill>
            <a:prstDash val="solid"/>
            <a:headEnd type="none" w="med" len="med"/>
            <a:tailEnd type="triangle" w="med" len="med"/>
          </a:ln>
        </p:spPr>
      </p:sp>
      <p:cxnSp>
        <p:nvCxnSpPr>
          <p:cNvPr id="38" name="Connettore 1 2"/>
          <p:cNvCxnSpPr/>
          <p:nvPr/>
        </p:nvCxnSpPr>
        <p:spPr>
          <a:xfrm flipH="1">
            <a:off x="1717675" y="6072188"/>
            <a:ext cx="6350" cy="139700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9" name="Connettore 1 38"/>
          <p:cNvCxnSpPr/>
          <p:nvPr/>
        </p:nvCxnSpPr>
        <p:spPr>
          <a:xfrm flipH="1">
            <a:off x="1724025" y="5419725"/>
            <a:ext cx="3175" cy="106363"/>
          </a:xfrm>
          <a:prstGeom prst="line">
            <a:avLst/>
          </a:prstGeom>
          <a:ln>
            <a:solidFill>
              <a:srgbClr val="C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ransition/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Titolo 1"/>
          <p:cNvSpPr>
            <a:spLocks noGrp="1"/>
          </p:cNvSpPr>
          <p:nvPr>
            <p:ph type="title" hasCustomPrompt="1"/>
          </p:nvPr>
        </p:nvSpPr>
        <p:spPr>
          <a:xfrm>
            <a:off x="817563" y="609600"/>
            <a:ext cx="3060700" cy="661988"/>
          </a:xfrm>
          <a:ln/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it-IT" altLang="it-IT" sz="4000" dirty="0"/>
              <a:t>Tempi</a:t>
            </a:r>
          </a:p>
        </p:txBody>
      </p:sp>
      <p:sp>
        <p:nvSpPr>
          <p:cNvPr id="14339" name="Segnaposto contenuto 2"/>
          <p:cNvSpPr txBox="1"/>
          <p:nvPr/>
        </p:nvSpPr>
        <p:spPr>
          <a:xfrm>
            <a:off x="817563" y="1797050"/>
            <a:ext cx="10585450" cy="4624388"/>
          </a:xfrm>
          <a:prstGeom prst="rect">
            <a:avLst/>
          </a:prstGeom>
          <a:solidFill>
            <a:schemeClr val="bg1"/>
          </a:solidFill>
          <a:ln w="19050" cap="flat" cmpd="sng">
            <a:solidFill>
              <a:srgbClr val="ED6C49"/>
            </a:solidFill>
            <a:prstDash val="solid"/>
            <a:miter/>
            <a:headEnd type="none" w="med" len="med"/>
            <a:tailEnd type="none" w="med" len="med"/>
          </a:ln>
        </p:spPr>
        <p:txBody>
          <a:bodyPr/>
          <a:lstStyle/>
          <a:p>
            <a:r>
              <a:rPr lang="it-IT" altLang="it-IT" sz="2500" dirty="0">
                <a:latin typeface="Tw Cen MT" panose="020B0602020104020603" pitchFamily="34" charset="0"/>
              </a:rPr>
              <a:t>I P.C.T.O. sono obbligatori per tutti gli studenti che frequentano il triennio delle scuole superiori</a:t>
            </a:r>
            <a:endParaRPr lang="it-IT" altLang="it-IT" sz="2500" dirty="0">
              <a:solidFill>
                <a:srgbClr val="404040"/>
              </a:solidFill>
              <a:latin typeface="Tw Cen MT" panose="020B0602020104020603" pitchFamily="34" charset="0"/>
            </a:endParaRPr>
          </a:p>
          <a:p>
            <a:pPr ea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</a:pPr>
            <a:r>
              <a:rPr lang="it-IT" altLang="it-IT" sz="2500" dirty="0">
                <a:latin typeface="Tw Cen MT" panose="020B0602020104020603" pitchFamily="34" charset="0"/>
              </a:rPr>
              <a:t>Per i licei è previsto un monte ore di almeno</a:t>
            </a:r>
            <a:r>
              <a:rPr lang="it-IT" altLang="it-IT" sz="2500" dirty="0">
                <a:solidFill>
                  <a:srgbClr val="C00000"/>
                </a:solidFill>
                <a:latin typeface="Tw Cen MT" panose="020B0602020104020603" pitchFamily="34" charset="0"/>
              </a:rPr>
              <a:t> 90 ore </a:t>
            </a:r>
            <a:r>
              <a:rPr lang="it-IT" altLang="it-IT" sz="2500" dirty="0">
                <a:latin typeface="Tw Cen MT" panose="020B0602020104020603" pitchFamily="34" charset="0"/>
              </a:rPr>
              <a:t>per ogni studente</a:t>
            </a:r>
          </a:p>
          <a:p>
            <a:pPr ea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</a:pPr>
            <a:r>
              <a:rPr lang="it-IT" altLang="it-IT" sz="2500" dirty="0">
                <a:latin typeface="Tw Cen MT" panose="020B0602020104020603" pitchFamily="34" charset="0"/>
              </a:rPr>
              <a:t>Da suddividere orientativamente in:</a:t>
            </a:r>
          </a:p>
          <a:p>
            <a:r>
              <a:rPr lang="it-IT" altLang="it-IT" sz="2500" dirty="0">
                <a:latin typeface="Tw Cen MT" panose="020B0602020104020603" pitchFamily="34" charset="0"/>
              </a:rPr>
              <a:t>													- </a:t>
            </a:r>
            <a:r>
              <a:rPr lang="it-IT" altLang="it-IT" sz="2500" dirty="0">
                <a:solidFill>
                  <a:srgbClr val="C00000"/>
                </a:solidFill>
                <a:latin typeface="Tw Cen MT" panose="020B0602020104020603" pitchFamily="34" charset="0"/>
              </a:rPr>
              <a:t>40</a:t>
            </a:r>
            <a:r>
              <a:rPr lang="it-IT" altLang="it-IT" sz="2500" dirty="0">
                <a:latin typeface="Tw Cen MT" panose="020B0602020104020603" pitchFamily="34" charset="0"/>
              </a:rPr>
              <a:t> ore nella </a:t>
            </a:r>
            <a:r>
              <a:rPr lang="it-IT" altLang="it-IT" sz="2500" dirty="0">
                <a:solidFill>
                  <a:srgbClr val="C00000"/>
                </a:solidFill>
                <a:latin typeface="Tw Cen MT" panose="020B0602020104020603" pitchFamily="34" charset="0"/>
              </a:rPr>
              <a:t>classe terza</a:t>
            </a:r>
          </a:p>
          <a:p>
            <a:r>
              <a:rPr lang="it-IT" altLang="it-IT" sz="2500" dirty="0">
                <a:latin typeface="Tw Cen MT" panose="020B0602020104020603" pitchFamily="34" charset="0"/>
              </a:rPr>
              <a:t>													- </a:t>
            </a:r>
            <a:r>
              <a:rPr lang="it-IT" altLang="it-IT" sz="2500" dirty="0">
                <a:solidFill>
                  <a:srgbClr val="C00000"/>
                </a:solidFill>
                <a:latin typeface="Tw Cen MT" panose="020B0602020104020603" pitchFamily="34" charset="0"/>
              </a:rPr>
              <a:t>40</a:t>
            </a:r>
            <a:r>
              <a:rPr lang="it-IT" altLang="it-IT" sz="2500" dirty="0">
                <a:latin typeface="Tw Cen MT" panose="020B0602020104020603" pitchFamily="34" charset="0"/>
              </a:rPr>
              <a:t> ore nella </a:t>
            </a:r>
            <a:r>
              <a:rPr lang="it-IT" altLang="it-IT" sz="2500" dirty="0">
                <a:solidFill>
                  <a:srgbClr val="C00000"/>
                </a:solidFill>
                <a:latin typeface="Tw Cen MT" panose="020B0602020104020603" pitchFamily="34" charset="0"/>
              </a:rPr>
              <a:t>classe quarta</a:t>
            </a:r>
          </a:p>
          <a:p>
            <a:r>
              <a:rPr lang="it-IT" altLang="it-IT" sz="2500" dirty="0">
                <a:latin typeface="Tw Cen MT" panose="020B0602020104020603" pitchFamily="34" charset="0"/>
              </a:rPr>
              <a:t>     													- </a:t>
            </a:r>
            <a:r>
              <a:rPr lang="it-IT" altLang="it-IT" sz="2500" dirty="0">
                <a:solidFill>
                  <a:srgbClr val="C00000"/>
                </a:solidFill>
                <a:latin typeface="Tw Cen MT" panose="020B0602020104020603" pitchFamily="34" charset="0"/>
              </a:rPr>
              <a:t>10</a:t>
            </a:r>
            <a:r>
              <a:rPr lang="it-IT" altLang="it-IT" sz="2500" dirty="0">
                <a:latin typeface="Tw Cen MT" panose="020B0602020104020603" pitchFamily="34" charset="0"/>
              </a:rPr>
              <a:t> ore nella </a:t>
            </a:r>
            <a:r>
              <a:rPr lang="it-IT" altLang="it-IT" sz="2500" dirty="0">
                <a:solidFill>
                  <a:srgbClr val="C00000"/>
                </a:solidFill>
                <a:latin typeface="Tw Cen MT" panose="020B0602020104020603" pitchFamily="34" charset="0"/>
              </a:rPr>
              <a:t>classe quinta</a:t>
            </a:r>
          </a:p>
          <a:p>
            <a:endParaRPr lang="it-IT" altLang="it-IT" sz="2500" dirty="0">
              <a:solidFill>
                <a:srgbClr val="C00000"/>
              </a:solidFill>
              <a:latin typeface="Tw Cen MT" panose="020B0602020104020603" pitchFamily="34" charset="0"/>
            </a:endParaRPr>
          </a:p>
          <a:p>
            <a:endParaRPr lang="it-IT" altLang="it-IT" sz="2500" dirty="0">
              <a:solidFill>
                <a:srgbClr val="C00000"/>
              </a:solidFill>
              <a:latin typeface="Tw Cen MT" panose="020B0602020104020603" pitchFamily="34" charset="0"/>
            </a:endParaRPr>
          </a:p>
          <a:p>
            <a:r>
              <a:rPr lang="it-IT" altLang="it-IT" sz="2500" dirty="0">
                <a:latin typeface="Tw Cen MT" panose="020B0602020104020603" pitchFamily="34" charset="0"/>
              </a:rPr>
              <a:t>N.B. per </a:t>
            </a:r>
            <a:r>
              <a:rPr lang="it-IT" altLang="it-IT" sz="2500" dirty="0" err="1">
                <a:latin typeface="Tw Cen MT" panose="020B0602020104020603" pitchFamily="34" charset="0"/>
              </a:rPr>
              <a:t>l’</a:t>
            </a:r>
            <a:r>
              <a:rPr lang="it-IT" altLang="it-IT" sz="2500" dirty="0" err="1">
                <a:solidFill>
                  <a:srgbClr val="C00000"/>
                </a:solidFill>
                <a:latin typeface="Tw Cen MT" panose="020B0602020104020603" pitchFamily="34" charset="0"/>
              </a:rPr>
              <a:t>a.s.</a:t>
            </a:r>
            <a:r>
              <a:rPr lang="it-IT" altLang="it-IT" sz="2500" dirty="0">
                <a:solidFill>
                  <a:srgbClr val="C00000"/>
                </a:solidFill>
                <a:latin typeface="Tw Cen MT" panose="020B0602020104020603" pitchFamily="34" charset="0"/>
              </a:rPr>
              <a:t> 2021-2022 non sono previste variazioni </a:t>
            </a:r>
            <a:r>
              <a:rPr lang="it-IT" altLang="it-IT" sz="2500" dirty="0">
                <a:latin typeface="Tw Cen MT" panose="020B0602020104020603" pitchFamily="34" charset="0"/>
              </a:rPr>
              <a:t>nel monte ore</a:t>
            </a:r>
            <a:endParaRPr lang="it-IT" altLang="it-IT" sz="2800" dirty="0">
              <a:latin typeface="Tw Cen MT" panose="020B0602020104020603" pitchFamily="34" charset="0"/>
            </a:endParaRPr>
          </a:p>
          <a:p>
            <a:pPr eaLnBrk="1" hangingPunct="1">
              <a:spcBef>
                <a:spcPts val="700"/>
              </a:spcBef>
              <a:buClr>
                <a:schemeClr val="accent2"/>
              </a:buClr>
              <a:buSzPct val="60000"/>
              <a:buFont typeface="Wingdings" panose="05000000000000000000" pitchFamily="2" charset="2"/>
              <a:buChar char="§"/>
            </a:pPr>
            <a:endParaRPr lang="it-IT" altLang="it-IT" sz="2900" dirty="0">
              <a:latin typeface="Tw Cen MT" panose="020B0602020104020603" pitchFamily="34" charset="0"/>
            </a:endParaRP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 hasCustomPrompt="1"/>
          </p:nvPr>
        </p:nvSpPr>
        <p:spPr>
          <a:xfrm>
            <a:off x="752475" y="1884363"/>
            <a:ext cx="10699750" cy="4435475"/>
          </a:xfrm>
          <a:solidFill>
            <a:schemeClr val="bg1"/>
          </a:solidFill>
          <a:ln w="19050">
            <a:solidFill>
              <a:srgbClr val="ED6C49"/>
            </a:solidFill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Tx/>
              <a:buSzPct val="60000"/>
              <a:buFont typeface="Wingdings 3" panose="05040102010807070707" pitchFamily="18" charset="2"/>
              <a:buNone/>
              <a:defRPr/>
            </a:pP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La valutazione dei P.C.T.O. ha ricadute:</a:t>
            </a: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Tx/>
              <a:buSzPct val="60000"/>
              <a:buFont typeface="Wingdings 3" panose="05040102010807070707" pitchFamily="18" charset="2"/>
              <a:buNone/>
              <a:defRPr/>
            </a:pP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sul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voto di profitto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delle discipline coinvolte nell’attività di alternanza</a:t>
            </a: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" panose="05000000000000000000"/>
              <a:buNone/>
              <a:defRPr/>
            </a:pP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sul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voto di condotta</a:t>
            </a: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" panose="05000000000000000000"/>
              <a:buNone/>
              <a:defRPr/>
            </a:pP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sull’attribuzione del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credito scolastico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ct val="60000"/>
              <a:buFont typeface="Wingdings 3" panose="05040102010807070707" pitchFamily="18" charset="2"/>
              <a:buNone/>
              <a:defRPr/>
            </a:pP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ct val="0"/>
              </a:spcBef>
              <a:spcAft>
                <a:spcPts val="0"/>
              </a:spcAft>
              <a:buClrTx/>
              <a:buSzPct val="60000"/>
              <a:buFont typeface="Wingdings 3" panose="05040102010807070707" pitchFamily="18" charset="2"/>
              <a:buNone/>
              <a:defRPr/>
            </a:pP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Le attività svolte sono oggetto di valutazione nel colloquio dell’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esame di stato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e certificate dai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documenti di uscita</a:t>
            </a:r>
            <a:endParaRPr kumimoji="0" lang="it-IT" sz="25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752475" y="711200"/>
            <a:ext cx="76914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Valutazione e certificazione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Titolo 1"/>
          <p:cNvSpPr>
            <a:spLocks noGrp="1"/>
          </p:cNvSpPr>
          <p:nvPr>
            <p:ph type="title" hasCustomPrompt="1"/>
          </p:nvPr>
        </p:nvSpPr>
        <p:spPr>
          <a:xfrm>
            <a:off x="817563" y="504825"/>
            <a:ext cx="10871200" cy="990600"/>
          </a:xfrm>
          <a:ln/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it-IT" altLang="it-IT" sz="4000" dirty="0"/>
              <a:t>Come si attuano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 hasCustomPrompt="1"/>
          </p:nvPr>
        </p:nvSpPr>
        <p:spPr>
          <a:xfrm>
            <a:off x="817563" y="1682750"/>
            <a:ext cx="10585450" cy="4813300"/>
          </a:xfrm>
          <a:solidFill>
            <a:schemeClr val="lt1"/>
          </a:solidFill>
          <a:ln w="19050">
            <a:solidFill>
              <a:srgbClr val="ED6C49"/>
            </a:solidFill>
          </a:ln>
        </p:spPr>
        <p:txBody>
          <a:bodyPr vert="horz" wrap="square" lIns="91440" tIns="45720" rIns="91440" bIns="45720" numCol="1" rtlCol="0" anchor="t" anchorCtr="0" compatLnSpc="1">
            <a:normAutofit fontScale="92500" lnSpcReduction="10000"/>
          </a:bodyPr>
          <a:lstStyle/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None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 partire dalla </a:t>
            </a: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flessibilità</a:t>
            </a: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come criterio guida della loro organizzazione, i P.C.T.O.  possono prevedere:</a:t>
            </a:r>
            <a:endParaRPr kumimoji="0" 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>
                  <a:lumMod val="75000"/>
                  <a:lumOff val="25000"/>
                </a:schemeClr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pluralità nelle tipologie di collaborazione </a:t>
            </a: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con enti pubblici e privati, anche del terzo settore in contesti organizzativi diversi, anche in filiera o all’estero, in un processo graduale articolato in varie fasi (corso sulla sicurezza, laboratori scientifici, incontri con esperti, visite aziendali, ricerca sul campo, ecc.)</a:t>
            </a:r>
          </a:p>
          <a:p>
            <a:pPr marL="0" marR="0" lvl="0" indent="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 possono articolarsi in:</a:t>
            </a:r>
          </a:p>
          <a:p>
            <a:pPr marL="536575" marR="0" lvl="4" indent="-179705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§"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Esperienze </a:t>
            </a: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(attività non convenzionate)</a:t>
            </a:r>
            <a:endParaRPr kumimoji="0" lang="it-IT" sz="25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36575" marR="0" lvl="0" indent="-179705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§"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Tirocini </a:t>
            </a: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+mn-cs"/>
              </a:rPr>
              <a:t>(attività convenzionate)</a:t>
            </a:r>
            <a:endParaRPr kumimoji="0" lang="it-IT" sz="25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536575" marR="0" lvl="0" indent="-179705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§"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Project Work </a:t>
            </a: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(P.W.: </a:t>
            </a:r>
            <a:r>
              <a:rPr kumimoji="0" lang="it-IT" sz="25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attività laboratoriale mirata alla risoluzione di un problema concreto in un contesto reale, finalizzata alla realizzazione di un prodotto</a:t>
            </a: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</a:t>
            </a:r>
          </a:p>
          <a:p>
            <a:pPr marL="536575" marR="0" lvl="0" indent="-179705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§"/>
              <a:defRPr/>
            </a:pP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FF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Impresa Formativa Simulata </a:t>
            </a: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(I.F.S.: </a:t>
            </a:r>
            <a:r>
              <a:rPr kumimoji="0" lang="it-IT" sz="25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simulazione della costituzione e gestione di un’impresa anche operante in rete, assistita da aziende reali</a:t>
            </a:r>
            <a:r>
              <a:rPr kumimoji="0" 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</a:t>
            </a:r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Titolo 1"/>
          <p:cNvSpPr>
            <a:spLocks noGrp="1"/>
          </p:cNvSpPr>
          <p:nvPr>
            <p:ph type="title" hasCustomPrompt="1"/>
          </p:nvPr>
        </p:nvSpPr>
        <p:spPr>
          <a:xfrm>
            <a:off x="817563" y="504825"/>
            <a:ext cx="10871200" cy="990600"/>
          </a:xfrm>
          <a:ln/>
        </p:spPr>
        <p:txBody>
          <a:bodyPr vert="horz" wrap="square" lIns="91440" tIns="45720" rIns="91440" bIns="45720" anchor="ctr"/>
          <a:lstStyle/>
          <a:p>
            <a:pPr eaLnBrk="1" hangingPunct="1"/>
            <a:r>
              <a:rPr lang="it-IT" altLang="it-IT" sz="4000" dirty="0"/>
              <a:t>Dove/   Quando/   con Chi</a:t>
            </a:r>
          </a:p>
        </p:txBody>
      </p:sp>
      <p:sp>
        <p:nvSpPr>
          <p:cNvPr id="3" name="Segnaposto contenuto 2"/>
          <p:cNvSpPr>
            <a:spLocks noGrp="1"/>
          </p:cNvSpPr>
          <p:nvPr>
            <p:ph sz="quarter" idx="1" hasCustomPrompt="1"/>
          </p:nvPr>
        </p:nvSpPr>
        <p:spPr>
          <a:xfrm>
            <a:off x="817563" y="1849438"/>
            <a:ext cx="10585450" cy="4583113"/>
          </a:xfrm>
          <a:solidFill>
            <a:schemeClr val="lt1"/>
          </a:solidFill>
          <a:ln w="19050">
            <a:solidFill>
              <a:srgbClr val="ED6C49"/>
            </a:solidFill>
          </a:ln>
        </p:spPr>
        <p:txBody>
          <a:bodyPr vert="horz" wrap="square" lIns="91440" tIns="45720" rIns="91440" bIns="45720" numCol="1" rtlCol="0" anchor="t" anchorCtr="0" compatLnSpc="1">
            <a:normAutofit fontScale="85000" lnSpcReduction="20000"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Le attività previste dai P.C.T.O. si possono svolgere: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</a:t>
            </a: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Italia</a:t>
            </a: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 </a:t>
            </a: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 all’Estero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Times New Roman" panose="02020603050405020304" charset="0"/>
              </a:rPr>
              <a:t>nella scuola e/o presso Enti ospitanti</a:t>
            </a:r>
            <a:endParaRPr kumimoji="0" lang="it-IT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charset="0"/>
              </a:rPr>
              <a:t>durante l’anno scolastico, sia in orario mattutino che in quello pomeridiano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charset="0"/>
              </a:rPr>
              <a:t>nei periodi di sospensione delle lezioni (</a:t>
            </a:r>
            <a:r>
              <a:rPr kumimoji="0" lang="it-IT" sz="27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charset="0"/>
              </a:rPr>
              <a:t>vacanze invernali ed estive</a:t>
            </a: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Calibri" panose="020F0502020204030204" pitchFamily="34" charset="0"/>
                <a:cs typeface="Times New Roman" panose="02020603050405020304" charset="0"/>
              </a:rPr>
              <a:t>)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 periodi di studio all’estero sono considerati esperienze, ma non convenzionate con l’ente ospitante</a:t>
            </a:r>
            <a:endParaRPr kumimoji="0" lang="it-IT" sz="27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endParaRPr kumimoji="0" lang="it-IT" sz="2700" b="0" i="0" u="none" strike="noStrike" kern="1200" cap="none" spc="0" normalizeH="0" baseline="0" noProof="0" dirty="0">
              <a:ln>
                <a:noFill/>
              </a:ln>
              <a:solidFill>
                <a:srgbClr val="C00000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in collaborazione </a:t>
            </a: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con: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Istituzioni scolastiche e formative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Enti e associazioni  pubblici e privati (</a:t>
            </a:r>
            <a:r>
              <a:rPr kumimoji="0" lang="it-IT" sz="27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culturali e di categoria, compreso terzo settore</a:t>
            </a: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) 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Enti istituzionali (</a:t>
            </a:r>
            <a:r>
              <a:rPr kumimoji="0" lang="it-IT" sz="2700" b="0" i="1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Comuni, musei, biblioteche, archivi di stato, ospedali, ecc</a:t>
            </a: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.)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r>
              <a:rPr kumimoji="0" lang="it-IT" sz="27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j-lt"/>
                <a:ea typeface="+mn-ea"/>
                <a:cs typeface="+mn-cs"/>
              </a:rPr>
              <a:t>Aziende pubbliche e private</a:t>
            </a: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endParaRPr kumimoji="0" lang="it-IT" sz="27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j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/>
              <a:buNone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 3" panose="05040102010807070707" pitchFamily="18" charset="2"/>
              <a:buChar char=""/>
              <a:defRPr/>
            </a:pPr>
            <a:endParaRPr kumimoji="0" lang="it-IT" sz="24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00000"/>
              </a:lnSpc>
              <a:spcBef>
                <a:spcPts val="700"/>
              </a:spcBef>
              <a:spcAft>
                <a:spcPts val="0"/>
              </a:spcAft>
              <a:buClr>
                <a:schemeClr val="accent2"/>
              </a:buClr>
              <a:buSzPct val="60000"/>
              <a:buFont typeface="Wingdings" panose="05000000000000000000" pitchFamily="2" charset="2"/>
              <a:buChar char="§"/>
              <a:defRPr/>
            </a:pPr>
            <a:endParaRPr kumimoji="0" lang="it-IT" sz="29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egnaposto contenuto 2"/>
          <p:cNvSpPr>
            <a:spLocks noGrp="1"/>
          </p:cNvSpPr>
          <p:nvPr>
            <p:ph sz="quarter" idx="1" hasCustomPrompt="1"/>
          </p:nvPr>
        </p:nvSpPr>
        <p:spPr>
          <a:xfrm>
            <a:off x="746125" y="1639888"/>
            <a:ext cx="10699750" cy="5011738"/>
          </a:xfrm>
          <a:solidFill>
            <a:schemeClr val="bg1"/>
          </a:solidFill>
          <a:ln w="19050">
            <a:solidFill>
              <a:srgbClr val="ED6C49"/>
            </a:solidFill>
          </a:ln>
        </p:spPr>
        <p:txBody>
          <a:bodyPr vert="horz" wrap="square" lIns="91440" tIns="45720" rIns="91440" bIns="45720" numCol="1" anchor="t" anchorCtr="0" compatLnSpc="1">
            <a:noAutofit/>
          </a:bodyPr>
          <a:lstStyle/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Tx/>
              <a:buSzPct val="60000"/>
              <a:buFont typeface="Wingdings 3" panose="05040102010807070707" pitchFamily="18" charset="2"/>
              <a:buNone/>
              <a:defRPr/>
            </a:pP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Per iniziare le attività dei P.C.T.O. all’inizio della classe terza è necessario: </a:t>
            </a: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Svolgere i </a:t>
            </a:r>
            <a:r>
              <a:rPr kumimoji="0" lang="it-IT" altLang="it-IT" sz="2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corsi sulla sicurezza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in modalità e-learning su </a:t>
            </a:r>
            <a:r>
              <a:rPr kumimoji="0" lang="it-IT" altLang="it-IT" sz="2500" b="0" i="0" u="none" strike="noStrike" kern="1200" cap="none" spc="0" normalizeH="0" baseline="0" noProof="0" dirty="0" err="1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Scuola&amp;Territorio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; in particolare: </a:t>
            </a:r>
            <a:r>
              <a:rPr kumimoji="0" lang="it-IT" altLang="it-IT" sz="2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Sicurezza Studenti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it-IT" altLang="it-IT" sz="2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n. 4 ore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e </a:t>
            </a:r>
            <a:r>
              <a:rPr kumimoji="0" lang="it-IT" altLang="it-IT" sz="2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Rischio Basso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, </a:t>
            </a:r>
            <a:r>
              <a:rPr kumimoji="0" lang="it-IT" altLang="it-IT" sz="2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n. 4 ore 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it-IT" altLang="it-IT" sz="800" b="1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Per</a:t>
            </a:r>
            <a:r>
              <a:rPr kumimoji="0" lang="it-IT" altLang="it-IT" sz="2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attivare un </a:t>
            </a:r>
            <a:r>
              <a:rPr kumimoji="0" lang="it-IT" altLang="it-IT" sz="2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P.C.T.O. con un Ente esterno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è necessario stipulare la Convenzione con l’Ente e formulare il Progetto Formativo</a:t>
            </a: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endParaRPr kumimoji="0" lang="it-IT" altLang="it-IT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Ai fini della validità del percorso è necessaria la frequenza di almeno  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" panose="05000000000000000000" pitchFamily="2" charset="2"/>
              <a:buNone/>
              <a:defRPr/>
            </a:pP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    </a:t>
            </a:r>
            <a:r>
              <a:rPr kumimoji="0" lang="it-IT" altLang="it-IT" sz="2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tre quarti del monte ore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(75%)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previsto dal progetto</a:t>
            </a:r>
          </a:p>
          <a:p>
            <a:pPr marL="0" marR="0" lvl="0" indent="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" panose="05000000000000000000" pitchFamily="2" charset="2"/>
              <a:buNone/>
              <a:defRPr/>
            </a:pPr>
            <a:endParaRPr kumimoji="0" lang="it-IT" altLang="it-IT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30 aprile </a:t>
            </a:r>
            <a:r>
              <a:rPr kumimoji="0" lang="it-IT" altLang="it-IT" sz="2500" b="1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: 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data ultima per comunicare a tutor scolastici e referenti di settore l’intenzione di svolgere tirocini estivi</a:t>
            </a: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endParaRPr kumimoji="0" lang="it-IT" altLang="it-IT" sz="8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r>
              <a:rPr kumimoji="0" lang="it-IT" altLang="it-IT" sz="2500" b="1" i="0" u="none" strike="noStrike" kern="1200" cap="none" spc="0" normalizeH="0" baseline="0" noProof="0" dirty="0">
                <a:ln>
                  <a:noFill/>
                </a:ln>
                <a:solidFill>
                  <a:srgbClr val="C00000"/>
                </a:solidFill>
                <a:effectLst/>
                <a:uLnTx/>
                <a:uFillTx/>
                <a:latin typeface="+mn-lt"/>
                <a:ea typeface="+mn-ea"/>
                <a:cs typeface="Calibri" panose="020F0502020204030204" pitchFamily="34" charset="0"/>
              </a:rPr>
              <a:t>15 luglio</a:t>
            </a:r>
            <a:r>
              <a:rPr kumimoji="0" lang="it-IT" altLang="it-IT" sz="2500" b="0" i="0" u="none" strike="noStrike" kern="1200" cap="none" spc="0" normalizeH="0" baseline="0" noProof="0" dirty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+mn-lt"/>
                <a:ea typeface="Calibri" panose="020F0502020204030204" pitchFamily="34" charset="0"/>
                <a:cs typeface="Calibri" panose="020F0502020204030204" pitchFamily="34" charset="0"/>
              </a:rPr>
              <a:t>: data ultima di svolgimento dei tirocini estivi</a:t>
            </a: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>
                <a:srgbClr val="ED6C49"/>
              </a:buClr>
              <a:buSzPct val="60000"/>
              <a:buFont typeface="Wingdings 3" panose="05040102010807070707" pitchFamily="18" charset="2"/>
              <a:buChar char="´"/>
              <a:defRPr/>
            </a:pP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rgbClr val="FF0000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  <a:p>
            <a:pPr marL="320040" marR="0" lvl="0" indent="-320040" algn="l" defTabSz="914400" rtl="0" eaLnBrk="1" fontAlgn="auto" latinLnBrk="0" hangingPunct="1">
              <a:lnSpc>
                <a:spcPct val="115000"/>
              </a:lnSpc>
              <a:spcBef>
                <a:spcPct val="0"/>
              </a:spcBef>
              <a:spcAft>
                <a:spcPts val="0"/>
              </a:spcAft>
              <a:buClrTx/>
              <a:buSzPct val="60000"/>
              <a:buFont typeface="Wingdings 3" panose="05040102010807070707" pitchFamily="18" charset="2"/>
              <a:buNone/>
              <a:defRPr/>
            </a:pPr>
            <a:endParaRPr kumimoji="0" lang="it-IT" altLang="it-IT" sz="2500" b="0" i="0" u="none" strike="noStrike" kern="1200" cap="none" spc="0" normalizeH="0" baseline="0" noProof="0" dirty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+mn-lt"/>
              <a:ea typeface="Calibri" panose="020F0502020204030204" pitchFamily="34" charset="0"/>
              <a:cs typeface="Calibri" panose="020F0502020204030204" pitchFamily="34" charset="0"/>
            </a:endParaRPr>
          </a:p>
        </p:txBody>
      </p:sp>
      <p:sp>
        <p:nvSpPr>
          <p:cNvPr id="4" name="CasellaDiTesto 3"/>
          <p:cNvSpPr txBox="1"/>
          <p:nvPr/>
        </p:nvSpPr>
        <p:spPr>
          <a:xfrm>
            <a:off x="752475" y="711200"/>
            <a:ext cx="7691438" cy="708025"/>
          </a:xfrm>
          <a:prstGeom prst="rect">
            <a:avLst/>
          </a:prstGeom>
          <a:noFill/>
        </p:spPr>
        <p:txBody>
          <a:bodyPr>
            <a:spAutoFit/>
          </a:bodyPr>
          <a:lstStyle/>
          <a:p>
            <a:pPr marR="0" defTabSz="457200" eaLnBrk="1" fontAlgn="auto" hangingPunct="1">
              <a:spcAft>
                <a:spcPts val="0"/>
              </a:spcAft>
              <a:buClrTx/>
              <a:buSzTx/>
              <a:buFontTx/>
              <a:defRPr/>
            </a:pPr>
            <a:r>
              <a:rPr kumimoji="0" lang="it-IT" altLang="it-IT" sz="4000" kern="1200" cap="none" spc="0" normalizeH="0" baseline="0" noProof="0" dirty="0">
                <a:solidFill>
                  <a:schemeClr val="tx2"/>
                </a:solidFill>
                <a:latin typeface="+mj-lt"/>
                <a:ea typeface="+mj-ea"/>
                <a:cs typeface="+mj-cs"/>
              </a:rPr>
              <a:t>PROCEDURE E SCADENZE</a:t>
            </a:r>
          </a:p>
        </p:txBody>
      </p:sp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Luna">
  <a:themeElements>
    <a:clrScheme name="Luna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Luna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Luna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Yu Gothic Light"/>
        <a:font script="Hang" typeface="맑은 고딕"/>
        <a:font script="Hans" typeface="DengXian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Yu Gothic"/>
        <a:font script="Hang" typeface="맑은 고딕"/>
        <a:font script="Hans" typeface="DengXian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Alternanza Scuola Lavoro_18.10.2016</Template>
  <TotalTime>3</TotalTime>
  <Words>2068</Words>
  <Application>Microsoft Office PowerPoint</Application>
  <PresentationFormat>Widescreen</PresentationFormat>
  <Paragraphs>238</Paragraphs>
  <Slides>20</Slides>
  <Notes>8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6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20</vt:i4>
      </vt:variant>
    </vt:vector>
  </HeadingPairs>
  <TitlesOfParts>
    <vt:vector size="27" baseType="lpstr">
      <vt:lpstr>Calibri</vt:lpstr>
      <vt:lpstr>Century Gothic</vt:lpstr>
      <vt:lpstr>Tw Cen MT</vt:lpstr>
      <vt:lpstr>Wingdings</vt:lpstr>
      <vt:lpstr>Wingdings 2</vt:lpstr>
      <vt:lpstr>Wingdings 3</vt:lpstr>
      <vt:lpstr>Luna</vt:lpstr>
      <vt:lpstr>Presentazione standard di PowerPoint</vt:lpstr>
      <vt:lpstr>Che cosa sono: obbiettivi e finalità</vt:lpstr>
      <vt:lpstr>I P.C.T.O. </vt:lpstr>
      <vt:lpstr>I P.C.T.O. </vt:lpstr>
      <vt:lpstr>Tempi</vt:lpstr>
      <vt:lpstr>Presentazione standard di PowerPoint</vt:lpstr>
      <vt:lpstr>Come si attuano</vt:lpstr>
      <vt:lpstr>Dove/   Quando/   con Chi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Alternanza  Scuola/ Lavoro</dc:title>
  <dc:creator>Bandini Manuela</dc:creator>
  <cp:lastModifiedBy>bandini@liceolussana.eu</cp:lastModifiedBy>
  <cp:revision>81</cp:revision>
  <dcterms:created xsi:type="dcterms:W3CDTF">2016-10-25T08:40:07Z</dcterms:created>
  <dcterms:modified xsi:type="dcterms:W3CDTF">2021-10-24T19:26:49Z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1033-11.2.0.9669</vt:lpwstr>
  </property>
</Properties>
</file>