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294" r:id="rId4"/>
    <p:sldId id="296" r:id="rId5"/>
    <p:sldId id="291" r:id="rId6"/>
    <p:sldId id="258" r:id="rId7"/>
    <p:sldId id="289" r:id="rId8"/>
    <p:sldId id="267" r:id="rId9"/>
    <p:sldId id="292" r:id="rId10"/>
    <p:sldId id="295" r:id="rId11"/>
    <p:sldId id="271" r:id="rId12"/>
    <p:sldId id="298" r:id="rId14"/>
    <p:sldId id="262" r:id="rId15"/>
    <p:sldId id="287" r:id="rId16"/>
    <p:sldId id="288" r:id="rId17"/>
    <p:sldId id="284" r:id="rId18"/>
    <p:sldId id="286" r:id="rId19"/>
    <p:sldId id="282" r:id="rId20"/>
    <p:sldId id="293" r:id="rId21"/>
    <p:sldId id="283" r:id="rId22"/>
    <p:sldId id="279" r:id="rId23"/>
  </p:sldIdLst>
  <p:sldSz cx="12192000" cy="6858000"/>
  <p:notesSz cx="6858000" cy="9144000"/>
  <p:defaultTextStyle>
    <a:defPPr>
      <a:defRPr lang="en-US"/>
    </a:defPPr>
    <a:lvl1pPr marL="0" lvl="0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FDFB"/>
    <a:srgbClr val="ED6C4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29"/>
    <p:restoredTop sz="94815"/>
  </p:normalViewPr>
  <p:slideViewPr>
    <p:cSldViewPr snapToGrid="0" snapToObjects="1" showGuides="1">
      <p:cViewPr varScale="1">
        <p:scale>
          <a:sx n="109" d="100"/>
          <a:sy n="109" d="100"/>
        </p:scale>
        <p:origin x="55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2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12ECC-4B60-4DBA-BE95-AF4E4FC9AC80}" type="datetimeFigureOut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Fare clic per modificare gli stili del testo dello schema</a:t>
            </a: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Secondo livello</a:t>
            </a: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Terzo livello</a:t>
            </a: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Quarto livello</a:t>
            </a: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Quinto livello</a:t>
            </a: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878BBB3-8E70-4C17-B60A-44107E377436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0484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3555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3556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5603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5604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7652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9700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1747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1748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3796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5843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5844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white">
          <a:xfrm>
            <a:off x="0" y="5970588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-12700" y="6053138"/>
            <a:ext cx="30003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144838" y="6043613"/>
            <a:ext cx="904716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ctrTitle" hasCustomPrompt="1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 hasCustomPrompt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13" name="Segnaposto data 27"/>
          <p:cNvSpPr>
            <a:spLocks noGrp="1"/>
          </p:cNvSpPr>
          <p:nvPr>
            <p:ph type="dt" sz="half" idx="2"/>
          </p:nvPr>
        </p:nvSpPr>
        <p:spPr>
          <a:xfrm>
            <a:off x="101600" y="6069013"/>
            <a:ext cx="2743200" cy="6858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DF588A9-BC4C-4F72-AADC-018270F86EB2}" type="datetimeFigureOut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Segnaposto piè di pagina 16"/>
          <p:cNvSpPr>
            <a:spLocks noGrp="1"/>
          </p:cNvSpPr>
          <p:nvPr>
            <p:ph type="ftr" sz="quarter" idx="3"/>
          </p:nvPr>
        </p:nvSpPr>
        <p:spPr>
          <a:xfrm>
            <a:off x="2781300" y="236538"/>
            <a:ext cx="7823200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Segnaposto numero diapositiva 28"/>
          <p:cNvSpPr>
            <a:spLocks noGrp="1"/>
          </p:cNvSpPr>
          <p:nvPr>
            <p:ph type="sldNum" sz="quarter" idx="4"/>
          </p:nvPr>
        </p:nvSpPr>
        <p:spPr>
          <a:xfrm>
            <a:off x="10668000" y="228600"/>
            <a:ext cx="11176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4F5F5C9-BD74-4D79-BECA-D2F46AFC9AF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623603-EFC4-4377-BC05-8F5CD4A45E8B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5638C54-10B3-4BDA-893E-EF1E71B2E1B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white">
          <a:xfrm>
            <a:off x="8128000" y="0"/>
            <a:ext cx="427038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8189913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8189913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3" name="Segnaposto data 3"/>
          <p:cNvSpPr>
            <a:spLocks noGrp="1"/>
          </p:cNvSpPr>
          <p:nvPr>
            <p:ph type="dt" sz="half" idx="2"/>
          </p:nvPr>
        </p:nvSpPr>
        <p:spPr>
          <a:xfrm>
            <a:off x="8737600" y="6248400"/>
            <a:ext cx="2946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33B8DEC-0308-4E82-90D2-F5EC1B97138A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7431088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4"/>
          </p:nvPr>
        </p:nvSpPr>
        <p:spPr>
          <a:xfrm rot="5400000">
            <a:off x="8074819" y="103981"/>
            <a:ext cx="533400" cy="325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/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E592D22-6471-47F6-BDC1-82EEEE6CD50E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 hasCustomPrompt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623603-EFC4-4377-BC05-8F5CD4A45E8B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5638C54-10B3-4BDA-893E-EF1E71B2E1B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3" name="Segnaposto data 11"/>
          <p:cNvSpPr>
            <a:spLocks noGrp="1"/>
          </p:cNvSpPr>
          <p:nvPr>
            <p:ph type="dt" sz="half" idx="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C8B4675-B329-4C98-AB01-5C07A03D84F3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Segnaposto numero diapositiva 12"/>
          <p:cNvSpPr>
            <a:spLocks noGrp="1"/>
          </p:cNvSpPr>
          <p:nvPr>
            <p:ph type="sldNum" sz="quarter" idx="4"/>
          </p:nvPr>
        </p:nvSpPr>
        <p:spPr>
          <a:xfrm>
            <a:off x="0" y="1752600"/>
            <a:ext cx="1727200" cy="701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>
              <a:defRPr sz="2400"/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F383D3-ACA4-4309-91C2-98EAACFBBB70}" type="slidenum">
              <a:rPr kumimoji="0" lang="en-US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Segnaposto piè di pagina 13"/>
          <p:cNvSpPr>
            <a:spLocks noGrp="1"/>
          </p:cNvSpPr>
          <p:nvPr>
            <p:ph type="ftr" sz="quarter" idx="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 hasCustomPrompt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 hasCustomPrompt="1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0" name="Segnaposto data 7"/>
          <p:cNvSpPr>
            <a:spLocks noGrp="1"/>
          </p:cNvSpPr>
          <p:nvPr>
            <p:ph type="dt" sz="half" idx="1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233D8-4E78-4436-A224-4AEFB1323388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Segnaposto numero diapositiva 9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/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396877C-58C7-4ABA-81E1-F64C2EFAFC1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 hasCustomPrompt="1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 hasCustomPrompt="1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 hasCustomPrompt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 hasCustomPrompt="1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386D787-5F57-49CE-88DA-3380D4EC33EF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Segnaposto numero diapositiva 11"/>
          <p:cNvSpPr>
            <a:spLocks noGrp="1"/>
          </p:cNvSpPr>
          <p:nvPr>
            <p:ph type="sldNum" sz="quarter" idx="14"/>
          </p:nvPr>
        </p:nvSpPr>
        <p:spPr>
          <a:xfrm>
            <a:off x="0" y="1271588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/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BBB8934-2FB3-4C0C-983F-34E6A14E30E2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Segnaposto piè di pagina 13"/>
          <p:cNvSpPr>
            <a:spLocks noGrp="1"/>
          </p:cNvSpPr>
          <p:nvPr>
            <p:ph type="ftr" sz="quarter" idx="1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623603-EFC4-4377-BC05-8F5CD4A45E8B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5638C54-10B3-4BDA-893E-EF1E71B2E1B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data 1"/>
          <p:cNvSpPr>
            <a:spLocks noGrp="1"/>
          </p:cNvSpPr>
          <p:nvPr>
            <p:ph type="dt" sz="half" idx="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087D087-75C6-4423-863B-27A9851E8D93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0" y="6248400"/>
            <a:ext cx="7112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919F583-3D2F-4E69-987E-E0F93A6B018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 hasCustomPrompt="1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 hasCustomPrompt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623603-EFC4-4377-BC05-8F5CD4A45E8B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5638C54-10B3-4BDA-893E-EF1E71B2E1B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white">
          <a:xfrm>
            <a:off x="-12700" y="4572000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-12700" y="4664075"/>
            <a:ext cx="195103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060575" y="4654550"/>
            <a:ext cx="1013142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ttangolo 12"/>
          <p:cNvSpPr/>
          <p:nvPr/>
        </p:nvSpPr>
        <p:spPr bwMode="white">
          <a:xfrm>
            <a:off x="1930400" y="0"/>
            <a:ext cx="133350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 hasCustomPrompt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it-IT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egnaposto data 11"/>
          <p:cNvSpPr>
            <a:spLocks noGrp="1"/>
          </p:cNvSpPr>
          <p:nvPr>
            <p:ph type="dt" sz="half" idx="12"/>
          </p:nvPr>
        </p:nvSpPr>
        <p:spPr>
          <a:xfrm>
            <a:off x="8331200" y="6248400"/>
            <a:ext cx="3556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BB73747-1D39-4D59-A91B-BD300EA19418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Segnaposto numero diapositiva 12"/>
          <p:cNvSpPr>
            <a:spLocks noGrp="1"/>
          </p:cNvSpPr>
          <p:nvPr>
            <p:ph type="sldNum" sz="quarter" idx="4"/>
          </p:nvPr>
        </p:nvSpPr>
        <p:spPr>
          <a:xfrm>
            <a:off x="0" y="4667250"/>
            <a:ext cx="1930400" cy="6635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 sz="2800"/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AEECE70-3EC4-4AF9-BDAD-3EC86D3281E1}" type="slidenum">
              <a:rPr kumimoji="0" lang="en-US" altLang="it-IT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Segnaposto piè di pagina 13"/>
          <p:cNvSpPr>
            <a:spLocks noGrp="1"/>
          </p:cNvSpPr>
          <p:nvPr>
            <p:ph type="ftr" sz="quarter" idx="3"/>
          </p:nvPr>
        </p:nvSpPr>
        <p:spPr>
          <a:xfrm>
            <a:off x="2133600" y="6248400"/>
            <a:ext cx="60960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Segnaposto titolo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it-IT" altLang="it-IT" dirty="0"/>
              <a:t>Fare clic per modificare lo stile del titolo</a:t>
            </a:r>
            <a:endParaRPr lang="en-US" altLang="it-IT" dirty="0"/>
          </a:p>
        </p:txBody>
      </p:sp>
      <p:sp>
        <p:nvSpPr>
          <p:cNvPr id="1027" name="Segnaposto testo 12"/>
          <p:cNvSpPr>
            <a:spLocks noGrp="1"/>
          </p:cNvSpPr>
          <p:nvPr>
            <p:ph type="body" idx="1"/>
          </p:nvPr>
        </p:nvSpPr>
        <p:spPr>
          <a:xfrm>
            <a:off x="817563" y="1600200"/>
            <a:ext cx="108712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it-IT" altLang="it-IT" dirty="0"/>
              <a:t>Fare clic per modificare stili del testo dello schema</a:t>
            </a:r>
            <a:endParaRPr lang="it-IT" altLang="it-IT" dirty="0"/>
          </a:p>
          <a:p>
            <a:pPr lvl="1"/>
            <a:r>
              <a:rPr lang="it-IT" altLang="it-IT" dirty="0"/>
              <a:t>Secondo livello</a:t>
            </a:r>
            <a:endParaRPr lang="it-IT" altLang="it-IT" dirty="0"/>
          </a:p>
          <a:p>
            <a:pPr lvl="2"/>
            <a:r>
              <a:rPr lang="it-IT" altLang="it-IT" dirty="0"/>
              <a:t>Terzo livello</a:t>
            </a:r>
            <a:endParaRPr lang="it-IT" altLang="it-IT" dirty="0"/>
          </a:p>
          <a:p>
            <a:pPr lvl="3"/>
            <a:r>
              <a:rPr lang="it-IT" altLang="it-IT" dirty="0"/>
              <a:t>Quarto livello</a:t>
            </a:r>
            <a:endParaRPr lang="it-IT" altLang="it-IT" dirty="0"/>
          </a:p>
          <a:p>
            <a:pPr lvl="4"/>
            <a:r>
              <a:rPr lang="it-IT" altLang="it-IT" dirty="0"/>
              <a:t>Quinto livello</a:t>
            </a:r>
            <a:endParaRPr lang="en-US" altLang="it-IT" dirty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623603-EFC4-4377-BC05-8F5CD4A45E8B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Rettangolo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5638C54-10B3-4BDA-893E-EF1E71B2E1B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9pPr>
    </p:titleStyle>
    <p:bodyStyle>
      <a:lvl1pPr marL="319405" indent="-319405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42" name="Sottotitolo 5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>
              <a:buSzPct val="60000"/>
            </a:pPr>
            <a:r>
              <a:rPr lang="it-IT" altLang="it-IT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Liceo Scientifico F. Lussana – Bergamo     a cura del Referente di Istituto</a:t>
            </a:r>
            <a:endParaRPr lang="it-IT" altLang="it-IT" sz="2400" i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243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95613" y="990600"/>
            <a:ext cx="3048000" cy="304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CasellaDiTesto 2"/>
          <p:cNvSpPr txBox="1"/>
          <p:nvPr/>
        </p:nvSpPr>
        <p:spPr>
          <a:xfrm>
            <a:off x="3149600" y="4179888"/>
            <a:ext cx="8940800" cy="2062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it-IT" altLang="it-IT" sz="4400" dirty="0">
                <a:solidFill>
                  <a:schemeClr val="bg1"/>
                </a:solidFill>
                <a:latin typeface="Tw Cen MT" panose="020B0602020104020603" pitchFamily="34" charset="0"/>
              </a:rPr>
              <a:t>P.C.T.O.</a:t>
            </a:r>
            <a:endParaRPr lang="it-IT" altLang="it-IT" sz="4400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r>
              <a:rPr lang="it-IT" altLang="it-IT" sz="2800" dirty="0">
                <a:solidFill>
                  <a:schemeClr val="bg1"/>
                </a:solidFill>
                <a:latin typeface="Tw Cen MT" panose="020B0602020104020603" pitchFamily="34" charset="0"/>
              </a:rPr>
              <a:t>Percorsi per le Competenze Trasversali e per l’Orientamento</a:t>
            </a:r>
            <a:endParaRPr lang="it-IT" altLang="it-IT" sz="2800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r>
              <a:rPr lang="it-IT" altLang="it-IT" sz="2800" dirty="0">
                <a:solidFill>
                  <a:schemeClr val="bg1"/>
                </a:solidFill>
                <a:latin typeface="Tw Cen MT" panose="020B0602020104020603" pitchFamily="34" charset="0"/>
              </a:rPr>
              <a:t>Ex- Alternanza Scuola Lavoro</a:t>
            </a:r>
            <a:endParaRPr lang="it-IT" altLang="it-IT" sz="2800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endParaRPr lang="it-IT" altLang="it-IT" sz="28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CasellaDiTesto 3"/>
          <p:cNvSpPr txBox="1"/>
          <p:nvPr/>
        </p:nvSpPr>
        <p:spPr>
          <a:xfrm>
            <a:off x="827088" y="1638300"/>
            <a:ext cx="10409238" cy="5140325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I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Consigli di Classe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progettano le attività dei P.C.T.O. individuando: 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285750" marR="0" indent="-28575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 le competenze (</a:t>
            </a:r>
            <a:r>
              <a:rPr kumimoji="0" 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v. </a:t>
            </a:r>
            <a:r>
              <a:rPr kumimoji="0" lang="it-IT" alt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M.I.U.R., P.C.T.O.  Linee Guida, ai sensi della L.145/2018</a:t>
            </a:r>
            <a:r>
              <a:rPr kumimoji="0" lang="it-IT" altLang="it-IT" sz="2500" i="1" kern="1200" cap="none" spc="0" normalizeH="0" baseline="0" noProof="0" dirty="0">
                <a:latin typeface="+mj-lt"/>
                <a:ea typeface="+mn-ea"/>
                <a:cs typeface="+mn-cs"/>
              </a:rPr>
              <a:t>)</a:t>
            </a:r>
            <a:endParaRPr kumimoji="0" lang="it-IT" altLang="it-IT" sz="2500" i="1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altLang="it-IT" sz="2500" i="1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altLang="it-IT" sz="2500" i="1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r>
              <a:rPr kumimoji="0" lang="it-IT" altLang="it-IT" sz="2800" i="1" kern="1200" cap="none" spc="0" normalizeH="0" baseline="0" noProof="0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it-IT" altLang="it-IT" sz="2800" i="1" kern="1200" cap="none" spc="0" normalizeH="0" baseline="0" noProof="0" dirty="0">
              <a:latin typeface="Century Gothic" panose="020B0502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285750" marR="0" indent="-28575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285750" marR="0" indent="-28575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 le modalità e i tempi di attuazione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285750" marR="0" indent="-28575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285750" marR="0" indent="-28575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 le modalità di valutazione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e le inseriscono nella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programmazione di classe</a:t>
            </a:r>
            <a:endParaRPr kumimoji="0" lang="it-IT" sz="2500" kern="1200" cap="none" spc="0" normalizeH="0" baseline="0" noProof="0" dirty="0">
              <a:solidFill>
                <a:srgbClr val="C0000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27088" y="650875"/>
            <a:ext cx="104092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1a_CONSIGLI DI CLASSE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9460" name="Immagine 2" descr="Immagine che contiene screenshot&#10;&#10;Descrizione generata automaticament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6400" y="2881313"/>
            <a:ext cx="7608888" cy="1841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506" name="Immagine 4" descr="Immagine che contiene testo, mappa&#10;&#10;Descrizione generata automaticament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44750" y="1781175"/>
            <a:ext cx="7302500" cy="4672013"/>
          </a:xfrm>
          <a:prstGeom prst="rect">
            <a:avLst/>
          </a:prstGeom>
          <a:noFill/>
          <a:ln w="9525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7" name="CasellaDiTesto 6"/>
          <p:cNvSpPr txBox="1"/>
          <p:nvPr/>
        </p:nvSpPr>
        <p:spPr>
          <a:xfrm>
            <a:off x="827088" y="581025"/>
            <a:ext cx="104092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1b_CONSIGLI DI CLASSE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508" name="Rettangolo 7"/>
          <p:cNvSpPr/>
          <p:nvPr/>
        </p:nvSpPr>
        <p:spPr>
          <a:xfrm>
            <a:off x="3594100" y="6499225"/>
            <a:ext cx="5003800" cy="2460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it-IT" altLang="it-IT" sz="1000" i="1" dirty="0">
                <a:latin typeface="Century Gothic" panose="020B0502020202020204" pitchFamily="34" charset="0"/>
                <a:cs typeface="Calibri" panose="020F0502020204030204" pitchFamily="34" charset="0"/>
              </a:rPr>
              <a:t>Diagramma tratto da: M.I.U.R., P.C.T.O.  Linee Guida, ai sensi della L.145/2018 </a:t>
            </a:r>
            <a:endParaRPr lang="it-IT" altLang="it-IT" sz="1000" i="1" dirty="0"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ttangolo 1"/>
          <p:cNvSpPr>
            <a:spLocks noChangeArrowheads="1"/>
          </p:cNvSpPr>
          <p:nvPr/>
        </p:nvSpPr>
        <p:spPr bwMode="auto">
          <a:xfrm>
            <a:off x="766763" y="1878013"/>
            <a:ext cx="10671175" cy="4770438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  <a:miter lim="800000"/>
          </a:ln>
        </p:spPr>
        <p:txBody>
          <a:bodyPr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scuola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provvede 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ad 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individuare le strutture ospitanti in linea con il profilo educativo del corso di studi.</a:t>
            </a: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Anche le </a:t>
            </a: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famiglie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possono segnalare al </a:t>
            </a:r>
            <a:r>
              <a:rPr kumimoji="0" lang="it-IT" alt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CdC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e/o ai referenti di settore l’eventuale  disponibilità di enti ospitanti.</a:t>
            </a:r>
            <a:endParaRPr kumimoji="0" lang="it-IT" alt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referenti di settore 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sono il tramite tra la scuola, le famiglie e gli Enti: sono docenti incaricati annualmente a cui i </a:t>
            </a:r>
            <a:r>
              <a:rPr kumimoji="0" lang="it-IT" alt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CdC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si riferiscono per attivare P.C.T.O. esterni.</a:t>
            </a:r>
            <a:endParaRPr kumimoji="0" lang="it-IT" alt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Per iniziare la procedura di P.C.T.O. le </a:t>
            </a: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strutture ospitanti 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(enti, aziende, ecc.), autocandidate, e/o candidate dalla scuola, e/o dalla famiglie, contattano i referenti di settore o compilano il modulo di </a:t>
            </a:r>
            <a:r>
              <a:rPr kumimoji="0" lang="it-IT" alt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pre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-iscrizione tramite il link fornito dalla piattaforma e visibile dal sito dell’Istituto, in: </a:t>
            </a:r>
            <a:endParaRPr kumimoji="0" lang="it-IT" alt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P.C.T.O./Documenti e modelli/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P.C.T.O._pre-iscrizione-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Ente_modello</a:t>
            </a:r>
            <a:endParaRPr kumimoji="0" lang="it-IT" altLang="it-IT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11225" y="557213"/>
            <a:ext cx="106426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attori/2</a:t>
            </a: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_</a:t>
            </a: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SCUOLA   FAMIGLIE   ENTI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CasellaDiTesto 4"/>
          <p:cNvSpPr txBox="1"/>
          <p:nvPr/>
        </p:nvSpPr>
        <p:spPr>
          <a:xfrm>
            <a:off x="711200" y="641350"/>
            <a:ext cx="82534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3a_ REFERENTE DI SETTORE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68363" y="1787525"/>
            <a:ext cx="10452100" cy="4708525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Il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referente di settore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è la figura intermedia tra gli Enti, i Consigli di Classe e i tirocinanti.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Cosa fa: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ricerca, istruisce e mantiene i rapporti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tra la Scuola e gli Enti ospitanti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filtra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la validità dei progetti  per i P.C.T.O. proposti dagli Enti alla Scuola e ne favorisce la conoscenza e la diffusione ai Consigli di Classe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gestisce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la procedura amministrativa dei P.C.T.O., sia come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tirocini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che come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esperienze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,  inserendo i dati generali nell’applicazione </a:t>
            </a:r>
            <a:r>
              <a:rPr kumimoji="0" lang="it-IT" sz="2500" kern="1200" cap="none" spc="0" normalizeH="0" baseline="0" noProof="0" dirty="0" err="1">
                <a:latin typeface="+mj-lt"/>
                <a:ea typeface="+mn-ea"/>
                <a:cs typeface="+mn-cs"/>
              </a:rPr>
              <a:t>Scuola&amp;Territorio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e favorendo i contatti tra i responsabili degli Enti e i tutor scolastici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CasellaDiTesto 4"/>
          <p:cNvSpPr txBox="1"/>
          <p:nvPr/>
        </p:nvSpPr>
        <p:spPr>
          <a:xfrm>
            <a:off x="752475" y="661988"/>
            <a:ext cx="7691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3b_ I SETTORI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50900" y="1673225"/>
            <a:ext cx="10685463" cy="4708525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 I 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settori</a:t>
            </a:r>
            <a:r>
              <a:rPr kumimoji="0" lang="it-IT" sz="2500" kern="1200" cap="none" spc="0" normalizeH="0" baseline="0" noProof="0" dirty="0">
                <a:solidFill>
                  <a:srgbClr val="FF0000"/>
                </a:solidFill>
                <a:latin typeface="+mj-lt"/>
                <a:ea typeface="+mn-ea"/>
                <a:cs typeface="+mn-cs"/>
              </a:rPr>
              <a:t>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attivati </a:t>
            </a:r>
            <a:r>
              <a:rPr kumimoji="0" lang="it-IT" sz="2500" kern="1200" cap="none" spc="0" normalizeH="0" baseline="0" noProof="0" dirty="0" err="1">
                <a:latin typeface="+mj-lt"/>
                <a:ea typeface="+mn-ea"/>
                <a:cs typeface="+mn-cs"/>
              </a:rPr>
              <a:t>nell’a.s.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</a:t>
            </a:r>
            <a:r>
              <a:rPr kumimoji="0" lang="it-IT" sz="2500" kern="1200" cap="none" spc="0" normalizeH="0" baseline="0" noProof="0" dirty="0" smtClean="0">
                <a:latin typeface="+mj-lt"/>
                <a:ea typeface="+mn-ea"/>
                <a:cs typeface="+mn-cs"/>
              </a:rPr>
              <a:t>2020-21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e i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docenti referenti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sono: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116013" y="2617788"/>
          <a:ext cx="10180638" cy="3763963"/>
        </p:xfrm>
        <a:graphic>
          <a:graphicData uri="http://schemas.openxmlformats.org/drawingml/2006/table">
            <a:tbl>
              <a:tblPr/>
              <a:tblGrid>
                <a:gridCol w="7282752"/>
                <a:gridCol w="2897885"/>
              </a:tblGrid>
              <a:tr h="429448">
                <a:tc>
                  <a:txBody>
                    <a:bodyPr/>
                    <a:lstStyle/>
                    <a:p>
                      <a:r>
                        <a:rPr lang="it-IT" sz="2200" b="1" i="1" baseline="0" dirty="0">
                          <a:effectLst/>
                          <a:latin typeface="+mn-lt"/>
                        </a:rPr>
                        <a:t>Tecnologico - Artistico - </a:t>
                      </a:r>
                      <a:r>
                        <a:rPr kumimoji="0" lang="it-IT" sz="2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Museale</a:t>
                      </a:r>
                      <a:endParaRPr lang="it-IT" sz="2200" b="1" i="1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Manuela BANDINI</a:t>
                      </a:r>
                      <a:endParaRPr lang="it-IT" sz="2200" b="1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94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2200" b="1" i="1" dirty="0">
                          <a:effectLst/>
                          <a:latin typeface="+mn-lt"/>
                        </a:rPr>
                        <a:t>Sanitario- Biotecnologico - Ambientale </a:t>
                      </a:r>
                      <a:endParaRPr lang="it-IT" sz="2200" b="1" i="1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Rosaria DELFINO</a:t>
                      </a:r>
                      <a:endParaRPr lang="it-IT" sz="2200" b="1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9448">
                <a:tc>
                  <a:txBody>
                    <a:bodyPr/>
                    <a:lstStyle/>
                    <a:p>
                      <a:r>
                        <a:rPr lang="it-IT" sz="2200" b="1" i="1" dirty="0">
                          <a:effectLst/>
                          <a:latin typeface="+mn-lt"/>
                        </a:rPr>
                        <a:t>Economico- Giuridico - Commerciale</a:t>
                      </a:r>
                      <a:endParaRPr lang="it-IT" sz="2200" b="1" i="1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2200" b="1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Caterina DODESINI</a:t>
                      </a:r>
                      <a:endParaRPr kumimoji="0" lang="it-IT" sz="2200" b="1" kern="1200" dirty="0">
                        <a:solidFill>
                          <a:srgbClr val="C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94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2200" b="1" i="1" dirty="0">
                          <a:effectLst/>
                          <a:latin typeface="+mn-lt"/>
                        </a:rPr>
                        <a:t>Enti</a:t>
                      </a:r>
                      <a:r>
                        <a:rPr lang="it-IT" sz="2200" b="1" i="1" baseline="0" dirty="0">
                          <a:effectLst/>
                          <a:latin typeface="+mn-lt"/>
                        </a:rPr>
                        <a:t> Pubblici -</a:t>
                      </a:r>
                      <a:r>
                        <a:rPr lang="it-IT" sz="2200" b="1" i="1" dirty="0">
                          <a:effectLst/>
                          <a:latin typeface="+mn-lt"/>
                        </a:rPr>
                        <a:t> </a:t>
                      </a:r>
                      <a:r>
                        <a:rPr kumimoji="0" lang="it-IT" sz="2200" b="1" i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Editoria - Teatro</a:t>
                      </a:r>
                      <a:endParaRPr kumimoji="0" lang="it-IT" sz="2200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Gabriella LA PLACA</a:t>
                      </a:r>
                      <a:endParaRPr lang="it-IT" sz="2200" b="1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294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it-IT" sz="2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Linguistico</a:t>
                      </a:r>
                      <a:endParaRPr kumimoji="0" lang="it-IT" sz="2200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Nadia LOCATELLI</a:t>
                      </a:r>
                      <a:endParaRPr lang="it-IT" sz="2200" b="1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90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2200" b="1" i="1" dirty="0" smtClean="0">
                          <a:effectLst/>
                          <a:latin typeface="+mn-lt"/>
                        </a:rPr>
                        <a:t>Turistico -</a:t>
                      </a:r>
                      <a:r>
                        <a:rPr lang="it-IT" sz="2200" b="1" i="1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kumimoji="0" lang="it-IT" sz="22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Sociale - Didattico</a:t>
                      </a:r>
                      <a:endParaRPr kumimoji="0" lang="it-IT" sz="2200" b="1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it-IT" sz="800" b="1" i="1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Luigi DI DONATO</a:t>
                      </a:r>
                      <a:endParaRPr lang="it-IT" sz="2200" b="1" dirty="0">
                        <a:solidFill>
                          <a:srgbClr val="C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11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it-IT" sz="2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Sportivo - Musicale</a:t>
                      </a:r>
                      <a:endParaRPr kumimoji="0" lang="it-IT" sz="2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it-IT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Giuseppe GALLI</a:t>
                      </a:r>
                      <a:endParaRPr kumimoji="0" lang="it-IT" sz="2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189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it-IT" sz="22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it-IT" sz="2200" b="1" kern="1200" dirty="0">
                        <a:solidFill>
                          <a:srgbClr val="C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CasellaDiTesto 3"/>
          <p:cNvSpPr txBox="1"/>
          <p:nvPr/>
        </p:nvSpPr>
        <p:spPr>
          <a:xfrm>
            <a:off x="827088" y="1727200"/>
            <a:ext cx="10521950" cy="4770438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hangingPunct="1">
              <a:buClrTx/>
              <a:buSzTx/>
              <a:buFontTx/>
              <a:defRPr/>
            </a:pP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tutor interno 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(o scolastico) è l’insegnante della classe, individuato dal </a:t>
            </a:r>
            <a:r>
              <a:rPr kumimoji="0" lang="it-IT" altLang="it-IT" sz="2400" kern="1200" cap="none" spc="0" normalizeH="0" baseline="0" noProof="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CdC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che ha funzione di 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proposizione, assistenza, guida, monitoraggio e verifica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dei percorsi. </a:t>
            </a:r>
            <a:endParaRPr kumimoji="0" lang="it-IT" altLang="it-IT" sz="24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457200" eaLnBrk="1" hangingPunct="1">
              <a:buClrTx/>
              <a:buSzTx/>
              <a:buFontTx/>
              <a:defRPr/>
            </a:pP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 ogni classe possono essere nominati due tutor, uno per l’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ambito scientifico 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 uno per l’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ambito umanistico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kumimoji="0" lang="it-IT" altLang="it-IT" sz="24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457200" eaLnBrk="1" hangingPunct="1">
              <a:buClrTx/>
              <a:buSzTx/>
              <a:buFontTx/>
              <a:defRPr/>
            </a:pP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Nel caso sia stata programmata un’attività di classe il tutor sarà unico.</a:t>
            </a:r>
            <a:endParaRPr kumimoji="0" lang="it-IT" altLang="it-IT" sz="24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457200" eaLnBrk="1" hangingPunct="1">
              <a:buClrTx/>
              <a:buSzTx/>
              <a:buFontTx/>
              <a:defRPr/>
            </a:pPr>
            <a:endParaRPr kumimoji="0" lang="it-IT" altLang="it-IT" sz="8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457200" eaLnBrk="1" hangingPunct="1">
              <a:buClrTx/>
              <a:buSzTx/>
              <a:buFontTx/>
              <a:defRPr/>
            </a:pP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Cosa fa:</a:t>
            </a:r>
            <a:endParaRPr kumimoji="0" lang="it-IT" altLang="it-IT" sz="24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collabora 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 il referente di settore all’organizzazione dei P.C.T.O. </a:t>
            </a:r>
            <a:endParaRPr kumimoji="0" lang="it-IT" altLang="it-IT" sz="24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concorda e prende visione 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 lo studente del calendario delle attività e ne valida la stesura in caso di tirocinio esterno</a:t>
            </a:r>
            <a:endParaRPr kumimoji="0" lang="it-IT" altLang="it-IT" sz="24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monitora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il diario delle attività degli studenti assegnatigli, 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valida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le attività svolte </a:t>
            </a:r>
            <a:endParaRPr kumimoji="0" lang="it-IT" altLang="it-IT" sz="24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Calibri" panose="020F0502020204030204" pitchFamily="34" charset="0"/>
              </a:rPr>
              <a:t>valuta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il percorso e riferisce al </a:t>
            </a:r>
            <a:r>
              <a:rPr kumimoji="0" lang="it-IT" altLang="it-IT" sz="2400" kern="1200" cap="none" spc="0" normalizeH="0" baseline="0" noProof="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CdC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l’andamento e l’esito del tirocinio</a:t>
            </a:r>
            <a:endParaRPr kumimoji="0" lang="it-IT" altLang="it-IT" sz="24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endParaRPr kumimoji="0" lang="it-IT" altLang="it-IT" sz="8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 caso di 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esperienze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registra le attività sull’applicazione </a:t>
            </a:r>
            <a:r>
              <a:rPr kumimoji="0" lang="it-IT" altLang="it-IT" sz="2400" kern="1200" cap="none" spc="0" normalizeH="0" baseline="0" noProof="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Scuola&amp;Territorio</a:t>
            </a:r>
            <a:endParaRPr kumimoji="0" lang="it-IT" altLang="it-IT" sz="24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27088" y="642938"/>
            <a:ext cx="103266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4_ TUTOR  INTERNO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CasellaDiTesto 3"/>
          <p:cNvSpPr txBox="1"/>
          <p:nvPr/>
        </p:nvSpPr>
        <p:spPr>
          <a:xfrm>
            <a:off x="731838" y="1793875"/>
            <a:ext cx="10693400" cy="4324350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Il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tutor esterno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(o aziendale) è</a:t>
            </a:r>
            <a:r>
              <a:rPr kumimoji="0" lang="it-IT" sz="2500" kern="1200" cap="none" spc="0" normalizeH="0" baseline="0" noProof="0" dirty="0">
                <a:solidFill>
                  <a:srgbClr val="FF0000"/>
                </a:solidFill>
                <a:latin typeface="+mj-lt"/>
                <a:ea typeface="+mn-ea"/>
                <a:cs typeface="+mn-cs"/>
              </a:rPr>
              <a:t>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il rappresentante dell’Ente ospitante che ha funzione di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assistenza, guida, monitoraggio e verifica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del percorso in contatto con il tutor interno e lo studente.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Cosa fa: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predispone e concorda con lo studente e il tutor interno il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calendario dettagliato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delle attività con congruo anticipo rispetto all’inizio delle stesse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monitora il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diario delle attività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degli studenti e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valida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le attività</a:t>
            </a: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assegna la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valutazione</a:t>
            </a:r>
            <a:r>
              <a:rPr kumimoji="0" lang="it-IT" sz="2500" kern="1200" cap="none" spc="0" normalizeH="0" baseline="0" noProof="0" dirty="0">
                <a:solidFill>
                  <a:srgbClr val="FF0000"/>
                </a:solidFill>
                <a:latin typeface="+mj-lt"/>
                <a:ea typeface="+mn-ea"/>
                <a:cs typeface="+mn-cs"/>
              </a:rPr>
              <a:t>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a conclusione del percorso</a:t>
            </a: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31838" y="661988"/>
            <a:ext cx="10120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5_ TUTOR  ESTERNO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CasellaDiTesto 3"/>
          <p:cNvSpPr txBox="1"/>
          <p:nvPr/>
        </p:nvSpPr>
        <p:spPr>
          <a:xfrm>
            <a:off x="806450" y="1857375"/>
            <a:ext cx="10558463" cy="4924425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Gli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studenti</a:t>
            </a:r>
            <a:endParaRPr kumimoji="0" lang="it-IT" sz="2500" kern="1200" cap="none" spc="0" normalizeH="0" baseline="0" noProof="0" dirty="0">
              <a:solidFill>
                <a:srgbClr val="C0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 </a:t>
            </a:r>
            <a:endParaRPr kumimoji="0" lang="it-IT" sz="2500" kern="1200" cap="none" spc="0" normalizeH="0" baseline="0" noProof="0" dirty="0">
              <a:solidFill>
                <a:srgbClr val="C00000"/>
              </a:solidFill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svolgono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 i P.C.T.O. secondo la programmazione del Consiglio di Classe</a:t>
            </a:r>
            <a:endParaRPr kumimoji="0" lang="it-IT" sz="24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8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sono 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responsabili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 di quanto stabilito negli accordi tra la Scuola e gli Enti (Convenzione, Patto Formativo e Progetto Formativo)</a:t>
            </a:r>
            <a:endParaRPr kumimoji="0" lang="it-IT" sz="24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8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partecipano 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alla progettazione delle attività e contribuiscono alla compilazione e sottoscrizione della documentazione, 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calendario 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e 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mansioni</a:t>
            </a:r>
            <a:endParaRPr kumimoji="0" lang="it-IT" sz="2400" kern="1200" cap="none" spc="0" normalizeH="0" baseline="0" noProof="0" dirty="0">
              <a:solidFill>
                <a:srgbClr val="C00000"/>
              </a:solidFill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comunicano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 al tutor interno la partecipazione ad attività da registrare come Esperienze</a:t>
            </a:r>
            <a:endParaRPr kumimoji="0" lang="it-IT" sz="24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8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rispettano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 tassativamente  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compiti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, 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tempi 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e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 procedure 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richiesti, pena la mancata validazione dell’esperienza da parte del M.I.U.R.</a:t>
            </a:r>
            <a:endParaRPr kumimoji="0" lang="it-IT" sz="24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endParaRPr kumimoji="0" lang="it-IT" sz="2400" kern="1200" cap="none" spc="0" normalizeH="0" baseline="0" noProof="0" dirty="0">
              <a:latin typeface="+mj-lt"/>
              <a:ea typeface="+mn-ea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06450" y="620713"/>
            <a:ext cx="5786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6a_ STUDENTI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CasellaDiTesto 3"/>
          <p:cNvSpPr txBox="1"/>
          <p:nvPr/>
        </p:nvSpPr>
        <p:spPr>
          <a:xfrm>
            <a:off x="806450" y="1700213"/>
            <a:ext cx="10753725" cy="5016500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In particolare: </a:t>
            </a:r>
            <a:endParaRPr kumimoji="0" lang="it-IT" sz="2400" kern="1200" cap="none" spc="0" normalizeH="0" baseline="0" noProof="0" dirty="0">
              <a:solidFill>
                <a:srgbClr val="C00000"/>
              </a:solidFill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compilano con cura e precisione i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documenti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di loro competenza: </a:t>
            </a:r>
            <a:endParaRPr kumimoji="0" lang="it-IT" sz="20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622300" marR="0" indent="-62230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     •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calendario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 (</a:t>
            </a:r>
            <a:r>
              <a:rPr kumimoji="0" lang="it-IT" i="1" kern="1200" cap="none" spc="0" normalizeH="0" baseline="0" noProof="0" dirty="0">
                <a:latin typeface="+mj-lt"/>
                <a:ea typeface="+mn-ea"/>
                <a:cs typeface="+mn-cs"/>
              </a:rPr>
              <a:t>è la definizione temporale dell’attività: nel caso di tirocinio individuale deve essere concordato con i tutor interno ed esterno prima dell’inizio del tirocinio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)</a:t>
            </a:r>
            <a:endParaRPr kumimoji="0" lang="it-IT" sz="20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536575" marR="0" indent="-53657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tabLst>
                <a:tab pos="263525" algn="l"/>
              </a:tabLst>
              <a:defRPr/>
            </a:pPr>
            <a:r>
              <a:rPr kumimoji="0" lang="it-IT" sz="2000" kern="1200" cap="none" spc="0" normalizeH="0" baseline="0" noProof="0" dirty="0">
                <a:latin typeface="Century Gothic" panose="020B0502020202020204" pitchFamily="34" charset="0"/>
                <a:ea typeface="+mn-ea"/>
                <a:cs typeface="+mn-cs"/>
              </a:rPr>
              <a:t>	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•</a:t>
            </a:r>
            <a:r>
              <a:rPr kumimoji="0" lang="it-IT" sz="2000" kern="1200" cap="none" spc="0" normalizeH="0" baseline="0" noProof="0" dirty="0"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Patto Formativo </a:t>
            </a:r>
            <a:r>
              <a:rPr kumimoji="0" 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(</a:t>
            </a:r>
            <a:r>
              <a:rPr kumimoji="0" lang="it-IT" i="1" kern="1200" cap="none" spc="0" normalizeH="0" baseline="0" noProof="0" dirty="0">
                <a:latin typeface="+mj-lt"/>
                <a:ea typeface="+mn-ea"/>
                <a:cs typeface="+mn-cs"/>
              </a:rPr>
              <a:t>è il documento che descrive gli ambiti del tirocinio e gli impegni in esso assunti dallo studente, nel caso di </a:t>
            </a:r>
            <a:r>
              <a:rPr kumimoji="0" lang="it-IT" b="1" i="1" kern="1200" cap="none" spc="0" normalizeH="0" baseline="0" noProof="0" dirty="0">
                <a:latin typeface="+mj-lt"/>
                <a:ea typeface="+mn-ea"/>
                <a:cs typeface="+mn-cs"/>
              </a:rPr>
              <a:t>studente minorenne</a:t>
            </a:r>
            <a:r>
              <a:rPr kumimoji="0" lang="it-IT" i="1" kern="1200" cap="none" spc="0" normalizeH="0" baseline="0" noProof="0" dirty="0">
                <a:latin typeface="+mj-lt"/>
                <a:ea typeface="+mn-ea"/>
                <a:cs typeface="+mn-cs"/>
              </a:rPr>
              <a:t>: va stampato in duplice copia, sottoscritto dallo studente e dal genitore e consegnato al tutor interno</a:t>
            </a:r>
            <a:r>
              <a:rPr kumimoji="0" 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)</a:t>
            </a:r>
            <a:endParaRPr kumimoji="0" lang="it-IT" sz="20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624205" marR="0" indent="-62420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     •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Progetto Formativo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(</a:t>
            </a:r>
            <a:r>
              <a:rPr kumimoji="0" lang="it-IT" i="1" kern="1200" cap="none" spc="0" normalizeH="0" baseline="0" noProof="0" dirty="0">
                <a:latin typeface="+mj-lt"/>
                <a:ea typeface="+mn-ea"/>
                <a:cs typeface="+mn-cs"/>
              </a:rPr>
              <a:t>è il documento che descrive le caratteristiche del tirocinio: va stampato in duplice copia e sottoscritto dallo studente, dal tutor aziendale e dal Dirigente scolastico; il tutor interno provvederà a raccogliere i documenti: una copia verrà consegnata in Segreteria Didattica, l’altra fatta pervenire all’Ente)</a:t>
            </a:r>
            <a:endParaRPr kumimoji="0" lang="it-IT" sz="2000" i="1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stendono con particolare attenzione il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diario di bordo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e la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relazione di tirocinio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,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che saranno oggetto di valutazione, e chiudono il tirocinio con l’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autovalutazione</a:t>
            </a:r>
            <a:endParaRPr kumimoji="0" lang="it-IT" sz="2000" kern="1200" cap="none" spc="0" normalizeH="0" baseline="0" noProof="0" dirty="0">
              <a:solidFill>
                <a:srgbClr val="C00000"/>
              </a:solidFill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avvisano tempestivamente la scuola in caso di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assenza durante il tirocinio </a:t>
            </a:r>
            <a:r>
              <a:rPr kumimoji="0" 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(</a:t>
            </a:r>
            <a:r>
              <a:rPr kumimoji="0" lang="it-IT" i="1" kern="1200" cap="none" spc="0" normalizeH="0" baseline="0" noProof="0" dirty="0">
                <a:latin typeface="+mj-lt"/>
                <a:ea typeface="+mn-ea"/>
                <a:cs typeface="+mn-cs"/>
              </a:rPr>
              <a:t>l’assenza è a tutti gli effetti equiparata all’assenza dalle lezioni</a:t>
            </a:r>
            <a:r>
              <a:rPr kumimoji="0" 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)</a:t>
            </a:r>
            <a:endParaRPr kumimoji="0" lang="it-IT" sz="2000" i="1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nel caso di partecipazione ad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esperienze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(attività non convenzionate), ne danno comunicazione al tutor interno che provvederà alla loro registrazione sul portale </a:t>
            </a:r>
            <a:r>
              <a:rPr kumimoji="0" lang="it-IT" sz="2000" kern="1200" cap="none" spc="0" normalizeH="0" baseline="0" noProof="0" dirty="0" err="1">
                <a:latin typeface="+mj-lt"/>
                <a:ea typeface="+mn-ea"/>
                <a:cs typeface="+mn-cs"/>
              </a:rPr>
              <a:t>Scuola&amp;Territorio</a:t>
            </a:r>
            <a:endParaRPr kumimoji="0" lang="it-IT" sz="2000" kern="1200" cap="none" spc="0" normalizeH="0" baseline="0" noProof="0" dirty="0">
              <a:latin typeface="+mj-lt"/>
              <a:ea typeface="+mn-ea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06450" y="650875"/>
            <a:ext cx="5786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6b_ STUDENTI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CasellaDiTesto 1"/>
          <p:cNvSpPr txBox="1"/>
          <p:nvPr/>
        </p:nvSpPr>
        <p:spPr>
          <a:xfrm>
            <a:off x="795338" y="568325"/>
            <a:ext cx="5786438" cy="706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strumenti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ottotitolo 2"/>
          <p:cNvSpPr txBox="1"/>
          <p:nvPr/>
        </p:nvSpPr>
        <p:spPr>
          <a:xfrm>
            <a:off x="809625" y="1811338"/>
            <a:ext cx="10482263" cy="4589463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piattaforma  </a:t>
            </a:r>
            <a:r>
              <a:rPr kumimoji="0" lang="it-IT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Scuola&amp;Territorio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accessibile dal registro elettronico del liceo,  è lo strumento che: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gestisce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organizza 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documenta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archivia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 attività di P.C.T.O. nel nostro Istituto.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Per il suo utilizzo va utilizzata la password consegnata dai collaboratori scolastici e seguire le guide operative a disposizione nella piattaforma.  </a:t>
            </a:r>
            <a:endParaRPr kumimoji="0" lang="it-IT" sz="25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itolo 1"/>
          <p:cNvSpPr>
            <a:spLocks noGrp="1"/>
          </p:cNvSpPr>
          <p:nvPr>
            <p:ph type="title" hasCustomPrompt="1"/>
          </p:nvPr>
        </p:nvSpPr>
        <p:spPr>
          <a:xfrm>
            <a:off x="792163" y="620713"/>
            <a:ext cx="8202612" cy="619125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it-IT" altLang="it-IT" sz="4000" dirty="0"/>
              <a:t>Che cosa sono: obbiettivi e finalità</a:t>
            </a:r>
            <a:endParaRPr lang="it-IT" alt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792163" y="1679575"/>
            <a:ext cx="10674350" cy="4954588"/>
          </a:xfrm>
          <a:ln>
            <a:solidFill>
              <a:srgbClr val="ED6C4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normAutofit fontScale="8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L’art. 57 della L.145/2018 ridefinisce in </a:t>
            </a:r>
            <a:r>
              <a:rPr kumimoji="0" lang="it-IT" sz="2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P.C.T.O.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quanto stabilito dalla L. 107/2015 che aveva introdotto l’Alternanza Scuola/Lavoro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anche nei Licei.</a:t>
            </a: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Gli obiettivi fondamentali perseguiti con i PCTO si possono così riassumere:</a:t>
            </a: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Attuare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modalità di apprendimento flessibili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sotto il profilo culturale ed educativo che colleghino sistematicamente la formazione in aula con l’esperienza pratica</a:t>
            </a: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Arricchire la formazione acquisita nei percorsi scolastici e formativi con l’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acquisizione di competenze trasversali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spendibili anche nel mercato del lavoro</a:t>
            </a: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Favorire l’orientamento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dei giovani per valorizzarne le vocazioni personali, gli interessi e gli stili di apprendimento individuali</a:t>
            </a: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Realizzare un collegamento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organico delle istituzioni scolastiche e formative con le Università, il mondo del lavoro e delle professioni, la società civile</a:t>
            </a: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Correlare l’offerta formativa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allo sviluppo culturale, sociale ed economico del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territorio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Times" pitchFamily="18" charset="0"/>
              <a:cs typeface="Times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Times" pitchFamily="18" charset="0"/>
              <a:cs typeface="Times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Times" pitchFamily="18" charset="0"/>
              <a:cs typeface="Times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Times" pitchFamily="18" charset="0"/>
              <a:cs typeface="Times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Times" pitchFamily="18" charset="0"/>
              <a:cs typeface="Times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1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752475" y="1874838"/>
            <a:ext cx="10598150" cy="4397375"/>
          </a:xfr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 vert="horz" wrap="square" lIns="91440" tIns="45720" rIns="91440" bIns="45720" numCol="1" anchor="t" anchorCtr="0" compatLnSpc="1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it-IT" alt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Gestione e monitoraggio percorsi: coordinatori di classe e tutor interni</a:t>
            </a:r>
            <a:endParaRPr kumimoji="0" lang="it-IT" alt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Gestione e rapporti con gli Enti: referenti di settore</a:t>
            </a:r>
            <a:endParaRPr kumimoji="0" lang="it-IT" alt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Assistenza tecnica: tramite la piattaforma </a:t>
            </a:r>
            <a:r>
              <a:rPr kumimoji="0" lang="it-IT" altLang="it-IT" sz="29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Scuola&amp;Territorio</a:t>
            </a:r>
            <a:endParaRPr kumimoji="0" lang="it-IT" altLang="it-IT" sz="2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Referente di Istituto per i P.C.T.O.: prof. Manuela </a:t>
            </a:r>
            <a:r>
              <a:rPr kumimoji="0" lang="it-IT" altLang="it-IT" sz="29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Bandini</a:t>
            </a:r>
            <a:endParaRPr kumimoji="0" lang="it-IT" alt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Segreteria Didattica per la consegna della documentazione e richieste di certificazioni cartacee</a:t>
            </a:r>
            <a:endParaRPr kumimoji="0" lang="it-IT" alt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None/>
              <a:defRPr/>
            </a:pPr>
            <a:b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it-IT" alt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52475" y="650875"/>
            <a:ext cx="107029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struttura organizzativa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9048750" y="2209800"/>
            <a:ext cx="2678113" cy="3878263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823913" y="2209800"/>
            <a:ext cx="7593013" cy="3878263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292" name="Titolo 1"/>
          <p:cNvSpPr>
            <a:spLocks noGrp="1"/>
          </p:cNvSpPr>
          <p:nvPr>
            <p:ph type="title" hasCustomPrompt="1"/>
          </p:nvPr>
        </p:nvSpPr>
        <p:spPr>
          <a:xfrm>
            <a:off x="817563" y="228600"/>
            <a:ext cx="10871200" cy="990600"/>
          </a:xfrm>
          <a:ln/>
        </p:spPr>
        <p:txBody>
          <a:bodyPr vert="horz" wrap="square" lIns="91440" tIns="45720" rIns="91440" bIns="45720" anchor="ctr"/>
          <a:p>
            <a:r>
              <a:rPr lang="it-IT" altLang="it-IT" dirty="0"/>
              <a:t>I P.C.T.O. </a:t>
            </a:r>
            <a:endParaRPr lang="it-IT" altLang="it-IT" dirty="0"/>
          </a:p>
        </p:txBody>
      </p:sp>
      <p:pic>
        <p:nvPicPr>
          <p:cNvPr id="12293" name="Segnaposto contenuto 4" descr="Immagine che contiene screenshot&#10;&#10;Descrizione generata automaticamente"/>
          <p:cNvPicPr>
            <a:picLocks noGrp="1" noChangeAspect="1"/>
          </p:cNvPicPr>
          <p:nvPr>
            <p:ph sz="quarter" idx="1" hasCustomPrompt="1"/>
          </p:nvPr>
        </p:nvPicPr>
        <p:blipFill>
          <a:blip r:embed="rId1"/>
          <a:srcRect/>
          <a:stretch>
            <a:fillRect/>
          </a:stretch>
        </p:blipFill>
        <p:spPr>
          <a:xfrm>
            <a:off x="1292225" y="2209800"/>
            <a:ext cx="6710363" cy="4062413"/>
          </a:xfrm>
          <a:ln/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35025" y="1778000"/>
            <a:ext cx="7593013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COERENTI AL PTOF</a:t>
            </a: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823913" y="6088063"/>
            <a:ext cx="7593013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PROGETTATI DAI CONSIGLI DI CLASSE </a:t>
            </a: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296" name="Line 29"/>
          <p:cNvSpPr/>
          <p:nvPr/>
        </p:nvSpPr>
        <p:spPr>
          <a:xfrm>
            <a:off x="8428038" y="4219575"/>
            <a:ext cx="620712" cy="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" name="Rettangolo 11"/>
          <p:cNvSpPr/>
          <p:nvPr/>
        </p:nvSpPr>
        <p:spPr>
          <a:xfrm>
            <a:off x="9002713" y="2724150"/>
            <a:ext cx="2678113" cy="29384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contemperano le dimensioni</a:t>
            </a:r>
            <a:endParaRPr kumimoji="0" lang="it-IT" altLang="it-IT" sz="16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CURRICULARE</a:t>
            </a: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ESPERIENZIALE</a:t>
            </a: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ORIENTATIVA</a:t>
            </a: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it-IT" altLang="it-IT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298" name="Rettangolo 13"/>
          <p:cNvSpPr/>
          <p:nvPr/>
        </p:nvSpPr>
        <p:spPr>
          <a:xfrm>
            <a:off x="2260600" y="6580188"/>
            <a:ext cx="5003800" cy="2460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it-IT" altLang="it-IT" sz="1000" i="1" dirty="0">
                <a:latin typeface="Century Gothic" panose="020B0502020202020204" pitchFamily="34" charset="0"/>
                <a:cs typeface="Calibri" panose="020F0502020204030204" pitchFamily="34" charset="0"/>
              </a:rPr>
              <a:t>Diagramma tratto da: M.I.U.R., P.C.T.O.  Linee Guida, ai sensi della L.145/2018 </a:t>
            </a:r>
            <a:endParaRPr lang="it-IT" altLang="it-IT" sz="1000" i="1" dirty="0"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29" name="Connettore 1 2"/>
          <p:cNvCxnSpPr>
            <a:stCxn id="4102" idx="2"/>
          </p:cNvCxnSpPr>
          <p:nvPr/>
        </p:nvCxnSpPr>
        <p:spPr>
          <a:xfrm flipH="1">
            <a:off x="10510838" y="6073775"/>
            <a:ext cx="6350" cy="1397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5" name="Rectangle 2"/>
          <p:cNvSpPr>
            <a:spLocks noGrp="1"/>
          </p:cNvSpPr>
          <p:nvPr>
            <p:ph type="title" hasCustomPrompt="1"/>
          </p:nvPr>
        </p:nvSpPr>
        <p:spPr>
          <a:xfrm>
            <a:off x="879475" y="474663"/>
            <a:ext cx="108712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it-IT" altLang="it-IT" sz="4000" dirty="0"/>
              <a:t>I P.C.T.O. </a:t>
            </a:r>
            <a:endParaRPr lang="it-IT" altLang="it-IT" sz="4000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9444038" y="3122613"/>
            <a:ext cx="2162175" cy="649288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co-progettati e co-valutati</a:t>
            </a:r>
            <a:endParaRPr kumimoji="0" lang="it-IT" altLang="it-IT" sz="16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fra scuola e enti esterni</a:t>
            </a:r>
            <a:endParaRPr kumimoji="0" lang="it-IT" altLang="it-IT" sz="16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450388" y="4875213"/>
            <a:ext cx="2138363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convenzione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9444038" y="5527675"/>
            <a:ext cx="2144713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progetto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formativo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 diario e valutazione 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4276725" y="1744663"/>
            <a:ext cx="3760788" cy="6286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CONSIGLI DI CLASSE </a:t>
            </a:r>
            <a:endParaRPr kumimoji="0" lang="it-IT" altLang="it-IT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06" name="Oval 13"/>
          <p:cNvSpPr>
            <a:spLocks noChangeArrowheads="1"/>
          </p:cNvSpPr>
          <p:nvPr/>
        </p:nvSpPr>
        <p:spPr bwMode="auto">
          <a:xfrm>
            <a:off x="3536950" y="3397250"/>
            <a:ext cx="5235575" cy="1924050"/>
          </a:xfrm>
          <a:prstGeom prst="ellipse">
            <a:avLst/>
          </a:prstGeom>
          <a:solidFill>
            <a:schemeClr val="accent2"/>
          </a:solidFill>
          <a:ln w="19050">
            <a:solidFill>
              <a:srgbClr val="C00000"/>
            </a:solidFill>
            <a:round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durata minima 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90 ore nel triennio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21" name="Line 23"/>
          <p:cNvSpPr/>
          <p:nvPr/>
        </p:nvSpPr>
        <p:spPr>
          <a:xfrm>
            <a:off x="6154738" y="2373313"/>
            <a:ext cx="0" cy="236537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22" name="Line 25"/>
          <p:cNvSpPr/>
          <p:nvPr/>
        </p:nvSpPr>
        <p:spPr>
          <a:xfrm flipV="1">
            <a:off x="1728788" y="2921000"/>
            <a:ext cx="2547937" cy="1588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3" name="Line 29"/>
          <p:cNvSpPr/>
          <p:nvPr/>
        </p:nvSpPr>
        <p:spPr>
          <a:xfrm>
            <a:off x="6154738" y="1541463"/>
            <a:ext cx="0" cy="20320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14" name="Rectangle 32"/>
          <p:cNvSpPr>
            <a:spLocks noChangeArrowheads="1"/>
          </p:cNvSpPr>
          <p:nvPr/>
        </p:nvSpPr>
        <p:spPr bwMode="auto">
          <a:xfrm>
            <a:off x="4271963" y="2609850"/>
            <a:ext cx="3756025" cy="5540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programmazione triennale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25" name="Line 28"/>
          <p:cNvSpPr/>
          <p:nvPr/>
        </p:nvSpPr>
        <p:spPr>
          <a:xfrm>
            <a:off x="1741488" y="2921000"/>
            <a:ext cx="0" cy="1004888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" name="Rectangle 32"/>
          <p:cNvSpPr>
            <a:spLocks noChangeArrowheads="1"/>
          </p:cNvSpPr>
          <p:nvPr/>
        </p:nvSpPr>
        <p:spPr bwMode="auto">
          <a:xfrm>
            <a:off x="696913" y="3925888"/>
            <a:ext cx="2154238" cy="7318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ESPERIENZE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di classe/individuali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9458325" y="3992563"/>
            <a:ext cx="2162175" cy="6651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TIROCINI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 classe/individuali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28" name="Line 28"/>
          <p:cNvSpPr/>
          <p:nvPr/>
        </p:nvSpPr>
        <p:spPr>
          <a:xfrm flipH="1">
            <a:off x="10506075" y="3771900"/>
            <a:ext cx="0" cy="20320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29" name="Line 25"/>
          <p:cNvSpPr/>
          <p:nvPr/>
        </p:nvSpPr>
        <p:spPr>
          <a:xfrm flipV="1">
            <a:off x="8032750" y="2921000"/>
            <a:ext cx="2476500" cy="1588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30" name="Line 28"/>
          <p:cNvSpPr/>
          <p:nvPr/>
        </p:nvSpPr>
        <p:spPr>
          <a:xfrm flipH="1">
            <a:off x="10496550" y="2921000"/>
            <a:ext cx="0" cy="201613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31" name="Line 28"/>
          <p:cNvSpPr/>
          <p:nvPr/>
        </p:nvSpPr>
        <p:spPr>
          <a:xfrm flipV="1">
            <a:off x="10520363" y="4641850"/>
            <a:ext cx="6350" cy="238125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32" name="Line 28"/>
          <p:cNvSpPr/>
          <p:nvPr/>
        </p:nvSpPr>
        <p:spPr>
          <a:xfrm flipH="1">
            <a:off x="8780463" y="4332288"/>
            <a:ext cx="677862" cy="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33" name="Line 23"/>
          <p:cNvSpPr/>
          <p:nvPr/>
        </p:nvSpPr>
        <p:spPr>
          <a:xfrm>
            <a:off x="6154738" y="3163888"/>
            <a:ext cx="0" cy="233362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34" name="Line 28"/>
          <p:cNvSpPr/>
          <p:nvPr/>
        </p:nvSpPr>
        <p:spPr>
          <a:xfrm>
            <a:off x="2859088" y="4357688"/>
            <a:ext cx="677862" cy="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9455150" y="6169025"/>
            <a:ext cx="2144713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patto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formativo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(in caso di minori)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" name="Connettore 1 2"/>
          <p:cNvCxnSpPr>
            <a:stCxn id="4101" idx="2"/>
            <a:endCxn id="4102" idx="0"/>
          </p:cNvCxnSpPr>
          <p:nvPr/>
        </p:nvCxnSpPr>
        <p:spPr>
          <a:xfrm flipH="1">
            <a:off x="10517188" y="5421313"/>
            <a:ext cx="3175" cy="10636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96913" y="5519738"/>
            <a:ext cx="2154238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riconoscimento a posteriori</a:t>
            </a:r>
            <a:endParaRPr kumimoji="0" lang="it-IT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senza diario, né valutazione specifica</a:t>
            </a: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338" name="Line 23"/>
          <p:cNvSpPr/>
          <p:nvPr/>
        </p:nvSpPr>
        <p:spPr>
          <a:xfrm>
            <a:off x="6154738" y="5321300"/>
            <a:ext cx="0" cy="188913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4672013" y="6191250"/>
            <a:ext cx="2927350" cy="482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S.I.D.I.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Sistema Informativo Dell’Istruzione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5057775" y="5510213"/>
            <a:ext cx="2154238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Scuola&amp;Territorio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41" name="Line 23"/>
          <p:cNvSpPr/>
          <p:nvPr/>
        </p:nvSpPr>
        <p:spPr>
          <a:xfrm>
            <a:off x="6165850" y="6064250"/>
            <a:ext cx="0" cy="13970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674688" y="4860925"/>
            <a:ext cx="2152650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 convenzionate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682625" y="6194425"/>
            <a:ext cx="2154238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dichiarate dallo studente</a:t>
            </a:r>
            <a:endParaRPr kumimoji="0" lang="it-IT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registrate dal tutor scolastico</a:t>
            </a:r>
            <a:endParaRPr kumimoji="0" lang="it-IT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344" name="Line 28"/>
          <p:cNvSpPr/>
          <p:nvPr/>
        </p:nvSpPr>
        <p:spPr>
          <a:xfrm flipV="1">
            <a:off x="1722438" y="4627563"/>
            <a:ext cx="6350" cy="239712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cxnSp>
        <p:nvCxnSpPr>
          <p:cNvPr id="38" name="Connettore 1 2"/>
          <p:cNvCxnSpPr/>
          <p:nvPr/>
        </p:nvCxnSpPr>
        <p:spPr>
          <a:xfrm flipH="1">
            <a:off x="1717675" y="6072188"/>
            <a:ext cx="6350" cy="1397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flipH="1">
            <a:off x="1724025" y="5419725"/>
            <a:ext cx="3175" cy="10636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itolo 1"/>
          <p:cNvSpPr>
            <a:spLocks noGrp="1"/>
          </p:cNvSpPr>
          <p:nvPr>
            <p:ph type="title" hasCustomPrompt="1"/>
          </p:nvPr>
        </p:nvSpPr>
        <p:spPr>
          <a:xfrm>
            <a:off x="817563" y="609600"/>
            <a:ext cx="3060700" cy="661988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it-IT" altLang="it-IT" sz="4000" dirty="0"/>
              <a:t>Tempi</a:t>
            </a:r>
            <a:endParaRPr lang="it-IT" altLang="it-IT" sz="4000" dirty="0"/>
          </a:p>
        </p:txBody>
      </p:sp>
      <p:sp>
        <p:nvSpPr>
          <p:cNvPr id="14339" name="Segnaposto contenuto 2"/>
          <p:cNvSpPr txBox="1"/>
          <p:nvPr/>
        </p:nvSpPr>
        <p:spPr>
          <a:xfrm>
            <a:off x="817563" y="1797050"/>
            <a:ext cx="10585450" cy="4624388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ED6C49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r>
              <a:rPr lang="it-IT" altLang="it-IT" sz="2500" dirty="0">
                <a:latin typeface="Tw Cen MT" panose="020B0602020104020603" pitchFamily="34" charset="0"/>
              </a:rPr>
              <a:t>I P.C.T.O. sono obbligatori per tutti gli studenti che frequentano il triennio delle scuole superiori</a:t>
            </a:r>
            <a:endParaRPr lang="it-IT" altLang="it-IT" sz="2500" dirty="0">
              <a:solidFill>
                <a:srgbClr val="404040"/>
              </a:solidFill>
              <a:latin typeface="Tw Cen MT" panose="020B0602020104020603" pitchFamily="34" charset="0"/>
            </a:endParaRPr>
          </a:p>
          <a:p>
            <a:pPr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</a:pPr>
            <a:r>
              <a:rPr lang="it-IT" altLang="it-IT" sz="2500" dirty="0">
                <a:latin typeface="Tw Cen MT" panose="020B0602020104020603" pitchFamily="34" charset="0"/>
              </a:rPr>
              <a:t>Per i licei è previsto un monte ore di almeno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 90 ore </a:t>
            </a:r>
            <a:r>
              <a:rPr lang="it-IT" altLang="it-IT" sz="2500" dirty="0">
                <a:latin typeface="Tw Cen MT" panose="020B0602020104020603" pitchFamily="34" charset="0"/>
              </a:rPr>
              <a:t>per ogni studente</a:t>
            </a:r>
            <a:endParaRPr lang="it-IT" altLang="it-IT" sz="2500" dirty="0">
              <a:latin typeface="Tw Cen MT" panose="020B0602020104020603" pitchFamily="34" charset="0"/>
            </a:endParaRPr>
          </a:p>
          <a:p>
            <a:pPr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</a:pPr>
            <a:r>
              <a:rPr lang="it-IT" altLang="it-IT" sz="2500" dirty="0">
                <a:latin typeface="Tw Cen MT" panose="020B0602020104020603" pitchFamily="34" charset="0"/>
              </a:rPr>
              <a:t>Da suddividere orientativamente in:</a:t>
            </a:r>
            <a:endParaRPr lang="it-IT" altLang="it-IT" sz="2500" dirty="0">
              <a:latin typeface="Tw Cen MT" panose="020B0602020104020603" pitchFamily="34" charset="0"/>
            </a:endParaRPr>
          </a:p>
          <a:p>
            <a:r>
              <a:rPr lang="it-IT" altLang="it-IT" sz="2500" dirty="0">
                <a:latin typeface="Tw Cen MT" panose="020B0602020104020603" pitchFamily="34" charset="0"/>
              </a:rPr>
              <a:t>													-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40</a:t>
            </a:r>
            <a:r>
              <a:rPr lang="it-IT" altLang="it-IT" sz="2500" dirty="0">
                <a:latin typeface="Tw Cen MT" panose="020B0602020104020603" pitchFamily="34" charset="0"/>
              </a:rPr>
              <a:t> ore nella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classe terza</a:t>
            </a:r>
            <a:endParaRPr lang="it-IT" altLang="it-IT" sz="2500" dirty="0">
              <a:solidFill>
                <a:srgbClr val="C00000"/>
              </a:solidFill>
              <a:latin typeface="Tw Cen MT" panose="020B0602020104020603" pitchFamily="34" charset="0"/>
            </a:endParaRPr>
          </a:p>
          <a:p>
            <a:r>
              <a:rPr lang="it-IT" altLang="it-IT" sz="2500" dirty="0">
                <a:latin typeface="Tw Cen MT" panose="020B0602020104020603" pitchFamily="34" charset="0"/>
              </a:rPr>
              <a:t>													-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40</a:t>
            </a:r>
            <a:r>
              <a:rPr lang="it-IT" altLang="it-IT" sz="2500" dirty="0">
                <a:latin typeface="Tw Cen MT" panose="020B0602020104020603" pitchFamily="34" charset="0"/>
              </a:rPr>
              <a:t> ore nella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classe quarta</a:t>
            </a:r>
            <a:endParaRPr lang="it-IT" altLang="it-IT" sz="2500" dirty="0">
              <a:solidFill>
                <a:srgbClr val="C00000"/>
              </a:solidFill>
              <a:latin typeface="Tw Cen MT" panose="020B0602020104020603" pitchFamily="34" charset="0"/>
            </a:endParaRPr>
          </a:p>
          <a:p>
            <a:r>
              <a:rPr lang="it-IT" altLang="it-IT" sz="2500" dirty="0">
                <a:latin typeface="Tw Cen MT" panose="020B0602020104020603" pitchFamily="34" charset="0"/>
              </a:rPr>
              <a:t>     													-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10</a:t>
            </a:r>
            <a:r>
              <a:rPr lang="it-IT" altLang="it-IT" sz="2500" dirty="0">
                <a:latin typeface="Tw Cen MT" panose="020B0602020104020603" pitchFamily="34" charset="0"/>
              </a:rPr>
              <a:t> ore nella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classe quinta</a:t>
            </a:r>
            <a:endParaRPr lang="it-IT" altLang="it-IT" sz="2500" dirty="0">
              <a:solidFill>
                <a:srgbClr val="C00000"/>
              </a:solidFill>
              <a:latin typeface="Tw Cen MT" panose="020B0602020104020603" pitchFamily="34" charset="0"/>
            </a:endParaRPr>
          </a:p>
          <a:p>
            <a:endParaRPr lang="it-IT" altLang="it-IT" sz="2500" dirty="0">
              <a:solidFill>
                <a:srgbClr val="C00000"/>
              </a:solidFill>
              <a:latin typeface="Tw Cen MT" panose="020B0602020104020603" pitchFamily="34" charset="0"/>
            </a:endParaRPr>
          </a:p>
          <a:p>
            <a:endParaRPr lang="it-IT" altLang="it-IT" sz="2500" dirty="0">
              <a:solidFill>
                <a:srgbClr val="C00000"/>
              </a:solidFill>
              <a:latin typeface="Tw Cen MT" panose="020B0602020104020603" pitchFamily="34" charset="0"/>
            </a:endParaRPr>
          </a:p>
          <a:p>
            <a:r>
              <a:rPr lang="it-IT" altLang="it-IT" sz="2500" dirty="0">
                <a:latin typeface="Tw Cen MT" panose="020B0602020104020603" pitchFamily="34" charset="0"/>
              </a:rPr>
              <a:t>N.B. per l’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a.s. 2020-2021non sono previste variazioni </a:t>
            </a:r>
            <a:r>
              <a:rPr lang="it-IT" altLang="it-IT" sz="2500" dirty="0">
                <a:latin typeface="Tw Cen MT" panose="020B0602020104020603" pitchFamily="34" charset="0"/>
              </a:rPr>
              <a:t>nel monte ore</a:t>
            </a:r>
            <a:endParaRPr lang="it-IT" altLang="it-IT" sz="2800" dirty="0">
              <a:latin typeface="Tw Cen MT" panose="020B0602020104020603" pitchFamily="34" charset="0"/>
            </a:endParaRPr>
          </a:p>
          <a:p>
            <a:pPr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</a:pPr>
            <a:endParaRPr lang="it-IT" altLang="it-IT" sz="2900" dirty="0"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752475" y="1884363"/>
            <a:ext cx="10699750" cy="4435475"/>
          </a:xfr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La valutazione dei P.C.T.O. ha ricadute:</a:t>
            </a: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sul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voto di profitto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delle discipline coinvolte nell’attività di alternanza</a:t>
            </a: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" panose="05000000000000000000"/>
              <a:buNone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sul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voto di condotta</a:t>
            </a: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" panose="05000000000000000000"/>
              <a:buNone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sull’attribuzione del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credito scolastico</a:t>
            </a: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Le attività svolte sono oggetto di valutazione nel </a:t>
            </a:r>
            <a:r>
              <a:rPr kumimoji="0" lang="it-IT" altLang="it-IT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colloquio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dell’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esame di stato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 certificate dai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documenti di uscita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52475" y="711200"/>
            <a:ext cx="7691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Valutazione e certificazione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itolo 1"/>
          <p:cNvSpPr>
            <a:spLocks noGrp="1"/>
          </p:cNvSpPr>
          <p:nvPr>
            <p:ph type="title" hasCustomPrompt="1"/>
          </p:nvPr>
        </p:nvSpPr>
        <p:spPr>
          <a:xfrm>
            <a:off x="817563" y="504825"/>
            <a:ext cx="108712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it-IT" altLang="it-IT" sz="4000" dirty="0"/>
              <a:t>Come si attuano</a:t>
            </a:r>
            <a:endParaRPr lang="it-IT" alt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817563" y="1682750"/>
            <a:ext cx="10585450" cy="4813300"/>
          </a:xfrm>
          <a:solidFill>
            <a:schemeClr val="lt1"/>
          </a:solidFill>
          <a:ln w="19050">
            <a:solidFill>
              <a:srgbClr val="ED6C49"/>
            </a:solidFill>
          </a:ln>
        </p:spPr>
        <p:txBody>
          <a:bodyPr vert="horz" wrap="square" lIns="91440" tIns="45720" rIns="91440" bIns="45720" numCol="1" rtlCol="0" anchor="t" anchorCtr="0" compatLnSpc="1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None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 partire dalla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flessibilità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come criterio guida della loro organizzazione, i P.C.T.O.  possono prevedere: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pluralità nelle tipologie di collaborazione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 enti pubblici e privati, anche del terzo settore in contesti organizzativi diversi, anche in filiera o all’estero, in un processo graduale articolato in varie fasi (corso sulla sicurezza, laboratori scientifici, incontri con esperti, visite aziendali, ricerca sul campo, ecc.)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 possono articolarsi in: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36575" marR="0" lvl="4" indent="-179705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Esperienze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(attività non convenzionate)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36575" marR="0" lvl="0" indent="-179705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Tirocini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(attività convenzionate)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36575" marR="0" lvl="0" indent="-179705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Project Work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(P.W.: </a:t>
            </a:r>
            <a:r>
              <a:rPr kumimoji="0" lang="it-IT" sz="25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attività laboratoriale mirata alla risoluzione di un problema concreto in un contesto reale, finalizzata alla realizzazione di un prodotto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36575" marR="0" lvl="0" indent="-179705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Impresa Formativa Simulata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(I.F.S.: </a:t>
            </a:r>
            <a:r>
              <a:rPr kumimoji="0" lang="it-IT" sz="25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simulazione della costituzione e gestione di un’impresa anche operante in rete, assistita da aziende reali</a:t>
            </a:r>
            <a:r>
              <a:rPr kumimoji="0" lang="it-IT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itolo 1"/>
          <p:cNvSpPr>
            <a:spLocks noGrp="1"/>
          </p:cNvSpPr>
          <p:nvPr>
            <p:ph type="title" hasCustomPrompt="1"/>
          </p:nvPr>
        </p:nvSpPr>
        <p:spPr>
          <a:xfrm>
            <a:off x="817563" y="504825"/>
            <a:ext cx="10871200" cy="9906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it-IT" altLang="it-IT" sz="4000" dirty="0"/>
              <a:t>Dove/   Quando/   con Chi</a:t>
            </a:r>
            <a:endParaRPr lang="it-IT" alt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817563" y="1849438"/>
            <a:ext cx="10585450" cy="4583113"/>
          </a:xfrm>
          <a:solidFill>
            <a:schemeClr val="lt1"/>
          </a:solidFill>
          <a:ln w="19050">
            <a:solidFill>
              <a:srgbClr val="ED6C49"/>
            </a:solidFill>
          </a:ln>
        </p:spPr>
        <p:txBody>
          <a:bodyPr vert="horz" wrap="square" lIns="91440" tIns="45720" rIns="91440" bIns="45720" numCol="1" rtlCol="0" anchor="t" anchorCtr="0" compatLnSpc="1">
            <a:normAutofit fontScale="8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 attività previste dai P.C.T.O. si possono svolgere: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Italia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 all’Estero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charset="0"/>
              </a:rPr>
              <a:t>nella scuola e/o presso Enti ospitanti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charset="0"/>
              </a:rPr>
              <a:t>durante 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charset="0"/>
              </a:rPr>
              <a:t>l’anno scolastico, sia in orario mattutino che in quello </a:t>
            </a: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charset="0"/>
              </a:rPr>
              <a:t>pomeridiano</a:t>
            </a:r>
            <a:endParaRPr kumimoji="0" lang="it-IT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charset="0"/>
              </a:rPr>
              <a:t>nei 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charset="0"/>
              </a:rPr>
              <a:t>periodi di sospensione delle lezioni (</a:t>
            </a:r>
            <a:r>
              <a:rPr kumimoji="0" lang="it-IT" sz="27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charset="0"/>
              </a:rPr>
              <a:t>vacanze invernali ed estive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charset="0"/>
              </a:rPr>
              <a:t>)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 periodi di studio all’estero sono considerati esperienze, ma non convenzionate con l’ente ospitante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 collaborazione 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con: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Istituzioni scolastiche e formative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Enti e associazioni  pubblici e privati (</a:t>
            </a:r>
            <a:r>
              <a:rPr kumimoji="0" lang="it-IT" sz="27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culturali e di categoria, compreso terzo settore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Enti istituzionali (</a:t>
            </a:r>
            <a:r>
              <a:rPr kumimoji="0" lang="it-IT" sz="27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Comuni, musei, biblioteche, archivi di stato, ospedali, ecc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.)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Aziende pubbliche e private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746125" y="1639888"/>
            <a:ext cx="10699750" cy="5011738"/>
          </a:xfr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Per iniziare le attività dei P.C.T.O. all’inizio della classe terza è necessario: </a:t>
            </a: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Svolgere i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corsi sulla sicurezza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in modalità e-learning su </a:t>
            </a:r>
            <a:r>
              <a:rPr kumimoji="0" lang="it-IT" altLang="it-IT" sz="25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Scuola&amp;Territorio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; in particolare: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Sicurezza Studenti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n. 4 ore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Rischio Basso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n. 4 ore </a:t>
            </a:r>
            <a:endParaRPr kumimoji="0" lang="it-IT" altLang="it-IT" sz="2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it-IT" altLang="it-IT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Per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attivare un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P.C.T.O. con un Ente esterno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è necessario stipulare la Convenzione con l’Ente e formulare il Progetto Formativo</a:t>
            </a: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Ai fini della validità del percorso è necessaria la frequenza di almeno  </a:t>
            </a: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  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tre quarti del monte ore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(75%)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previsto dal progetto</a:t>
            </a: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30 aprile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data ultima per comunicare a tutor scolastici e referenti di settore l’intenzione di svolgere tirocini estivi</a:t>
            </a: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15 luglio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data ultima di svolgimento dei tirocini estivi</a:t>
            </a: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52475" y="711200"/>
            <a:ext cx="7691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PROCEDURE E SCADENZE</a:t>
            </a:r>
            <a:endParaRPr kumimoji="0" lang="it-IT" altLang="it-IT" sz="4000" kern="1200" cap="none" spc="0" normalizeH="0" baseline="0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Alternanza Scuola Lavoro_18.10.2016</Template>
  <TotalTime>0</TotalTime>
  <Words>10914</Words>
  <Application>WPS Presentation</Application>
  <PresentationFormat>Widescreen</PresentationFormat>
  <Paragraphs>312</Paragraphs>
  <Slides>20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5" baseType="lpstr">
      <vt:lpstr>Arial</vt:lpstr>
      <vt:lpstr>SimSun</vt:lpstr>
      <vt:lpstr>Wingdings</vt:lpstr>
      <vt:lpstr>Century Gothic</vt:lpstr>
      <vt:lpstr>Tw Cen MT</vt:lpstr>
      <vt:lpstr>Wingdings 2</vt:lpstr>
      <vt:lpstr>Calibri</vt:lpstr>
      <vt:lpstr>Times</vt:lpstr>
      <vt:lpstr>Times New Roman</vt:lpstr>
      <vt:lpstr>Wingdings 3</vt:lpstr>
      <vt:lpstr>Wingdings</vt:lpstr>
      <vt:lpstr>Microsoft YaHei</vt:lpstr>
      <vt:lpstr/>
      <vt:lpstr>Arial Unicode MS</vt:lpstr>
      <vt:lpstr>Luna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Alternanza  Scuola/ Lavoro</dc:title>
  <dc:creator>Bandini Manuela</dc:creator>
  <cp:lastModifiedBy>mbandini</cp:lastModifiedBy>
  <cp:revision>80</cp:revision>
  <dcterms:created xsi:type="dcterms:W3CDTF">2016-10-25T08:40:07Z</dcterms:created>
  <dcterms:modified xsi:type="dcterms:W3CDTF">2020-10-21T08:09:15Z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</Properties>
</file>