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712" r:id="rId2"/>
    <p:sldMasterId id="2147483724" r:id="rId3"/>
    <p:sldMasterId id="2147483772" r:id="rId4"/>
    <p:sldMasterId id="2147483784" r:id="rId5"/>
    <p:sldMasterId id="2147483801" r:id="rId6"/>
    <p:sldMasterId id="2147483831" r:id="rId7"/>
  </p:sldMasterIdLst>
  <p:sldIdLst>
    <p:sldId id="256" r:id="rId8"/>
    <p:sldId id="261" r:id="rId9"/>
    <p:sldId id="257" r:id="rId10"/>
    <p:sldId id="259" r:id="rId11"/>
    <p:sldId id="292" r:id="rId12"/>
    <p:sldId id="269" r:id="rId13"/>
    <p:sldId id="293" r:id="rId14"/>
    <p:sldId id="287" r:id="rId15"/>
    <p:sldId id="271" r:id="rId16"/>
    <p:sldId id="288" r:id="rId17"/>
    <p:sldId id="265" r:id="rId18"/>
    <p:sldId id="266" r:id="rId19"/>
    <p:sldId id="276" r:id="rId20"/>
    <p:sldId id="294" r:id="rId21"/>
    <p:sldId id="278" r:id="rId22"/>
    <p:sldId id="280" r:id="rId23"/>
    <p:sldId id="282" r:id="rId24"/>
    <p:sldId id="283" r:id="rId25"/>
    <p:sldId id="284" r:id="rId26"/>
    <p:sldId id="285" r:id="rId27"/>
    <p:sldId id="281" r:id="rId28"/>
    <p:sldId id="286" r:id="rId29"/>
    <p:sldId id="274" r:id="rId30"/>
    <p:sldId id="289" r:id="rId31"/>
    <p:sldId id="290" r:id="rId32"/>
    <p:sldId id="263" r:id="rId33"/>
    <p:sldId id="264" r:id="rId34"/>
    <p:sldId id="27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39" autoAdjust="0"/>
  </p:normalViewPr>
  <p:slideViewPr>
    <p:cSldViewPr snapToGrid="0">
      <p:cViewPr>
        <p:scale>
          <a:sx n="76" d="100"/>
          <a:sy n="76" d="100"/>
        </p:scale>
        <p:origin x="-192" y="-36"/>
      </p:cViewPr>
      <p:guideLst>
        <p:guide orient="horz" pos="2160"/>
        <p:guide pos="3840"/>
      </p:guideLst>
    </p:cSldViewPr>
  </p:slideViewPr>
  <p:outlineViewPr>
    <p:cViewPr>
      <p:scale>
        <a:sx n="33" d="100"/>
        <a:sy n="33" d="100"/>
      </p:scale>
      <p:origin x="0" y="-4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embeddings/oleObject1.bin"/><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800" b="0" i="0" baseline="0">
                <a:effectLst/>
              </a:rPr>
              <a:t>Valore Mediano Età</a:t>
            </a:r>
            <a:endParaRPr lang="it-IT">
              <a:effectLst/>
            </a:endParaRPr>
          </a:p>
        </c:rich>
      </c:tx>
      <c:layout/>
      <c:overlay val="0"/>
      <c:spPr>
        <a:noFill/>
        <a:ln>
          <a:noFill/>
        </a:ln>
        <a:effectLst/>
      </c:spPr>
    </c:title>
    <c:autoTitleDeleted val="0"/>
    <c:plotArea>
      <c:layout/>
      <c:lineChart>
        <c:grouping val="standard"/>
        <c:varyColors val="0"/>
        <c:ser>
          <c:idx val="0"/>
          <c:order val="0"/>
          <c:tx>
            <c:strRef>
              <c:f>'[demo_pjanind (1).xls]Data'!$B$62</c:f>
              <c:strCache>
                <c:ptCount val="1"/>
                <c:pt idx="0">
                  <c:v>EU 28</c:v>
                </c:pt>
              </c:strCache>
            </c:strRef>
          </c:tx>
          <c:spPr>
            <a:ln w="28575" cap="rnd">
              <a:solidFill>
                <a:schemeClr val="accent1"/>
              </a:solidFill>
              <a:round/>
            </a:ln>
            <a:effectLst/>
          </c:spPr>
          <c:marker>
            <c:symbol val="none"/>
          </c:marker>
          <c:cat>
            <c:strRef>
              <c:f>'[demo_pjanind (1).xls]Data'!$A$63:$A$79</c:f>
              <c:strCach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strCache>
            </c:strRef>
          </c:cat>
          <c:val>
            <c:numRef>
              <c:f>'[demo_pjanind (1).xls]Data'!$B$63:$B$79</c:f>
              <c:numCache>
                <c:formatCode>#,##0.0</c:formatCode>
                <c:ptCount val="17"/>
                <c:pt idx="0">
                  <c:v>38.299999999999997</c:v>
                </c:pt>
                <c:pt idx="1">
                  <c:v>38.6</c:v>
                </c:pt>
                <c:pt idx="2">
                  <c:v>38.9</c:v>
                </c:pt>
                <c:pt idx="3">
                  <c:v>39.200000000000003</c:v>
                </c:pt>
                <c:pt idx="4">
                  <c:v>39.5</c:v>
                </c:pt>
                <c:pt idx="5">
                  <c:v>39.799999999999997</c:v>
                </c:pt>
                <c:pt idx="6">
                  <c:v>40.1</c:v>
                </c:pt>
                <c:pt idx="7">
                  <c:v>40.4</c:v>
                </c:pt>
                <c:pt idx="8">
                  <c:v>40.700000000000003</c:v>
                </c:pt>
                <c:pt idx="9">
                  <c:v>41</c:v>
                </c:pt>
                <c:pt idx="10">
                  <c:v>41.3</c:v>
                </c:pt>
                <c:pt idx="11">
                  <c:v>41.6</c:v>
                </c:pt>
                <c:pt idx="12">
                  <c:v>41.9</c:v>
                </c:pt>
                <c:pt idx="13">
                  <c:v>42.2</c:v>
                </c:pt>
                <c:pt idx="14">
                  <c:v>42.4</c:v>
                </c:pt>
                <c:pt idx="15">
                  <c:v>42.6</c:v>
                </c:pt>
                <c:pt idx="16">
                  <c:v>42.8</c:v>
                </c:pt>
              </c:numCache>
            </c:numRef>
          </c:val>
          <c:smooth val="0"/>
          <c:extLst xmlns:c16r2="http://schemas.microsoft.com/office/drawing/2015/06/chart">
            <c:ext xmlns:c16="http://schemas.microsoft.com/office/drawing/2014/chart" uri="{C3380CC4-5D6E-409C-BE32-E72D297353CC}">
              <c16:uniqueId val="{00000000-5A83-49F5-BA9D-62B3F8BED4AF}"/>
            </c:ext>
          </c:extLst>
        </c:ser>
        <c:ser>
          <c:idx val="1"/>
          <c:order val="1"/>
          <c:tx>
            <c:strRef>
              <c:f>'[demo_pjanind (1).xls]Data'!$C$62</c:f>
              <c:strCache>
                <c:ptCount val="1"/>
                <c:pt idx="0">
                  <c:v>Italia</c:v>
                </c:pt>
              </c:strCache>
            </c:strRef>
          </c:tx>
          <c:spPr>
            <a:ln w="28575" cap="rnd">
              <a:solidFill>
                <a:schemeClr val="accent2"/>
              </a:solidFill>
              <a:round/>
            </a:ln>
            <a:effectLst/>
          </c:spPr>
          <c:marker>
            <c:symbol val="none"/>
          </c:marker>
          <c:cat>
            <c:strRef>
              <c:f>'[demo_pjanind (1).xls]Data'!$A$63:$A$79</c:f>
              <c:strCach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strCache>
            </c:strRef>
          </c:cat>
          <c:val>
            <c:numRef>
              <c:f>'[demo_pjanind (1).xls]Data'!$C$63:$C$79</c:f>
              <c:numCache>
                <c:formatCode>#,##0.0</c:formatCode>
                <c:ptCount val="17"/>
                <c:pt idx="0">
                  <c:v>40.4</c:v>
                </c:pt>
                <c:pt idx="1">
                  <c:v>40.700000000000003</c:v>
                </c:pt>
                <c:pt idx="2">
                  <c:v>41.1</c:v>
                </c:pt>
                <c:pt idx="3">
                  <c:v>41.3</c:v>
                </c:pt>
                <c:pt idx="4">
                  <c:v>41.6</c:v>
                </c:pt>
                <c:pt idx="5">
                  <c:v>42</c:v>
                </c:pt>
                <c:pt idx="6">
                  <c:v>42.4</c:v>
                </c:pt>
                <c:pt idx="7">
                  <c:v>42.7</c:v>
                </c:pt>
                <c:pt idx="8">
                  <c:v>43</c:v>
                </c:pt>
                <c:pt idx="9">
                  <c:v>43.3</c:v>
                </c:pt>
                <c:pt idx="10">
                  <c:v>43.7</c:v>
                </c:pt>
                <c:pt idx="11">
                  <c:v>44</c:v>
                </c:pt>
                <c:pt idx="12">
                  <c:v>44.4</c:v>
                </c:pt>
                <c:pt idx="13">
                  <c:v>44.7</c:v>
                </c:pt>
                <c:pt idx="14">
                  <c:v>45.1</c:v>
                </c:pt>
                <c:pt idx="15">
                  <c:v>45.5</c:v>
                </c:pt>
                <c:pt idx="16">
                  <c:v>45.9</c:v>
                </c:pt>
              </c:numCache>
            </c:numRef>
          </c:val>
          <c:smooth val="0"/>
          <c:extLst xmlns:c16r2="http://schemas.microsoft.com/office/drawing/2015/06/chart">
            <c:ext xmlns:c16="http://schemas.microsoft.com/office/drawing/2014/chart" uri="{C3380CC4-5D6E-409C-BE32-E72D297353CC}">
              <c16:uniqueId val="{00000001-5A83-49F5-BA9D-62B3F8BED4AF}"/>
            </c:ext>
          </c:extLst>
        </c:ser>
        <c:dLbls>
          <c:showLegendKey val="0"/>
          <c:showVal val="0"/>
          <c:showCatName val="0"/>
          <c:showSerName val="0"/>
          <c:showPercent val="0"/>
          <c:showBubbleSize val="0"/>
        </c:dLbls>
        <c:marker val="1"/>
        <c:smooth val="0"/>
        <c:axId val="264214784"/>
        <c:axId val="264232960"/>
      </c:lineChart>
      <c:catAx>
        <c:axId val="26421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crossAx val="264232960"/>
        <c:crosses val="autoZero"/>
        <c:auto val="1"/>
        <c:lblAlgn val="ctr"/>
        <c:lblOffset val="100"/>
        <c:noMultiLvlLbl val="0"/>
      </c:catAx>
      <c:valAx>
        <c:axId val="2642329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crossAx val="264214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dirty="0"/>
              <a:t>Retribuzione</a:t>
            </a:r>
            <a:r>
              <a:rPr lang="it-IT" baseline="0" dirty="0"/>
              <a:t> netta mensile (in €)</a:t>
            </a:r>
            <a:endParaRPr lang="it-IT" dirty="0"/>
          </a:p>
        </c:rich>
      </c:tx>
      <c:layout/>
      <c:overlay val="0"/>
      <c:spPr>
        <a:noFill/>
        <a:ln>
          <a:noFill/>
        </a:ln>
        <a:effectLst/>
      </c:spPr>
    </c:title>
    <c:autoTitleDeleted val="0"/>
    <c:plotArea>
      <c:layout/>
      <c:barChart>
        <c:barDir val="col"/>
        <c:grouping val="clustered"/>
        <c:varyColors val="0"/>
        <c:ser>
          <c:idx val="0"/>
          <c:order val="0"/>
          <c:tx>
            <c:strRef>
              <c:f>Foglio1!$B$1</c:f>
              <c:strCache>
                <c:ptCount val="1"/>
                <c:pt idx="0">
                  <c:v>Triennali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Un anno dalla laurea</c:v>
                </c:pt>
                <c:pt idx="1">
                  <c:v>Tre anni dalla laurea</c:v>
                </c:pt>
                <c:pt idx="2">
                  <c:v>Cinque anni dalla laurea</c:v>
                </c:pt>
              </c:strCache>
            </c:strRef>
          </c:cat>
          <c:val>
            <c:numRef>
              <c:f>Foglio1!$B$2:$B$4</c:f>
              <c:numCache>
                <c:formatCode>#,##0</c:formatCode>
                <c:ptCount val="3"/>
                <c:pt idx="0">
                  <c:v>1104</c:v>
                </c:pt>
                <c:pt idx="1">
                  <c:v>1250</c:v>
                </c:pt>
                <c:pt idx="2">
                  <c:v>1360</c:v>
                </c:pt>
              </c:numCache>
            </c:numRef>
          </c:val>
          <c:extLst xmlns:c16r2="http://schemas.microsoft.com/office/drawing/2015/06/chart">
            <c:ext xmlns:c16="http://schemas.microsoft.com/office/drawing/2014/chart" uri="{C3380CC4-5D6E-409C-BE32-E72D297353CC}">
              <c16:uniqueId val="{00000000-F072-40B7-B90A-22647200942D}"/>
            </c:ext>
          </c:extLst>
        </c:ser>
        <c:ser>
          <c:idx val="1"/>
          <c:order val="1"/>
          <c:tx>
            <c:strRef>
              <c:f>Foglio1!$C$1</c:f>
              <c:strCache>
                <c:ptCount val="1"/>
                <c:pt idx="0">
                  <c:v>Magistrali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Un anno dalla laurea</c:v>
                </c:pt>
                <c:pt idx="1">
                  <c:v>Tre anni dalla laurea</c:v>
                </c:pt>
                <c:pt idx="2">
                  <c:v>Cinque anni dalla laurea</c:v>
                </c:pt>
              </c:strCache>
            </c:strRef>
          </c:cat>
          <c:val>
            <c:numRef>
              <c:f>Foglio1!$C$2:$C$4</c:f>
              <c:numCache>
                <c:formatCode>#,##0</c:formatCode>
                <c:ptCount val="3"/>
                <c:pt idx="0">
                  <c:v>1153</c:v>
                </c:pt>
                <c:pt idx="1">
                  <c:v>1290</c:v>
                </c:pt>
                <c:pt idx="2">
                  <c:v>1400</c:v>
                </c:pt>
              </c:numCache>
            </c:numRef>
          </c:val>
          <c:extLst xmlns:c16r2="http://schemas.microsoft.com/office/drawing/2015/06/chart">
            <c:ext xmlns:c16="http://schemas.microsoft.com/office/drawing/2014/chart" uri="{C3380CC4-5D6E-409C-BE32-E72D297353CC}">
              <c16:uniqueId val="{00000001-F072-40B7-B90A-22647200942D}"/>
            </c:ext>
          </c:extLst>
        </c:ser>
        <c:dLbls>
          <c:dLblPos val="outEnd"/>
          <c:showLegendKey val="0"/>
          <c:showVal val="1"/>
          <c:showCatName val="0"/>
          <c:showSerName val="0"/>
          <c:showPercent val="0"/>
          <c:showBubbleSize val="0"/>
        </c:dLbls>
        <c:gapWidth val="219"/>
        <c:overlap val="-27"/>
        <c:axId val="264292224"/>
        <c:axId val="264293760"/>
      </c:barChart>
      <c:catAx>
        <c:axId val="26429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64293760"/>
        <c:crosses val="autoZero"/>
        <c:auto val="1"/>
        <c:lblAlgn val="ctr"/>
        <c:lblOffset val="100"/>
        <c:noMultiLvlLbl val="0"/>
      </c:catAx>
      <c:valAx>
        <c:axId val="264293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64292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Lauree Triennali</a:t>
            </a:r>
          </a:p>
        </c:rich>
      </c:tx>
      <c:layout>
        <c:manualLayout>
          <c:xMode val="edge"/>
          <c:yMode val="edge"/>
          <c:x val="0.37280878941293449"/>
          <c:y val="3.691891956262898E-2"/>
        </c:manualLayout>
      </c:layout>
      <c:overlay val="0"/>
      <c:spPr>
        <a:noFill/>
        <a:ln>
          <a:noFill/>
        </a:ln>
        <a:effectLst/>
      </c:spPr>
    </c:title>
    <c:autoTitleDeleted val="0"/>
    <c:plotArea>
      <c:layout/>
      <c:pieChart>
        <c:varyColors val="1"/>
        <c:ser>
          <c:idx val="0"/>
          <c:order val="0"/>
          <c:tx>
            <c:strRef>
              <c:f>Foglio1!$B$1</c:f>
              <c:strCache>
                <c:ptCount val="1"/>
                <c:pt idx="0">
                  <c:v>Vendite</c:v>
                </c:pt>
              </c:strCache>
            </c:strRef>
          </c:tx>
          <c:dPt>
            <c:idx val="0"/>
            <c:bubble3D val="0"/>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c:spPr>
            <c:extLst xmlns:c16r2="http://schemas.microsoft.com/office/drawing/2015/06/chart">
              <c:ext xmlns:c16="http://schemas.microsoft.com/office/drawing/2014/chart" uri="{C3380CC4-5D6E-409C-BE32-E72D297353CC}">
                <c16:uniqueId val="{00000001-F009-4AB1-A594-B4F47A90EB81}"/>
              </c:ext>
            </c:extLst>
          </c:dPt>
          <c:dPt>
            <c:idx val="1"/>
            <c:bubble3D val="0"/>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c:spPr>
            <c:extLst xmlns:c16r2="http://schemas.microsoft.com/office/drawing/2015/06/chart">
              <c:ext xmlns:c16="http://schemas.microsoft.com/office/drawing/2014/chart" uri="{C3380CC4-5D6E-409C-BE32-E72D297353CC}">
                <c16:uniqueId val="{00000003-F009-4AB1-A594-B4F47A90EB81}"/>
              </c:ext>
            </c:extLst>
          </c:dPt>
          <c:dPt>
            <c:idx val="2"/>
            <c:bubble3D val="0"/>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c:spPr>
            <c:extLst xmlns:c16r2="http://schemas.microsoft.com/office/drawing/2015/06/chart">
              <c:ext xmlns:c16="http://schemas.microsoft.com/office/drawing/2014/chart" uri="{C3380CC4-5D6E-409C-BE32-E72D297353CC}">
                <c16:uniqueId val="{00000005-F009-4AB1-A594-B4F47A90EB81}"/>
              </c:ext>
            </c:extLst>
          </c:dPt>
          <c:dPt>
            <c:idx val="3"/>
            <c:bubble3D val="0"/>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50800" dist="38100" dir="5400000" rotWithShape="0">
                  <a:srgbClr val="000000">
                    <a:alpha val="60000"/>
                  </a:srgbClr>
                </a:outerShdw>
              </a:effectLst>
            </c:spPr>
            <c:extLst xmlns:c16r2="http://schemas.microsoft.com/office/drawing/2015/06/chart">
              <c:ext xmlns:c16="http://schemas.microsoft.com/office/drawing/2014/chart" uri="{C3380CC4-5D6E-409C-BE32-E72D297353CC}">
                <c16:uniqueId val="{00000007-F009-4AB1-A594-B4F47A90EB81}"/>
              </c:ext>
            </c:extLst>
          </c:dPt>
          <c:dPt>
            <c:idx val="4"/>
            <c:bubble3D val="0"/>
            <c:spPr>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c:spPr>
            <c:extLst xmlns:c16r2="http://schemas.microsoft.com/office/drawing/2015/06/chart">
              <c:ext xmlns:c16="http://schemas.microsoft.com/office/drawing/2014/chart" uri="{C3380CC4-5D6E-409C-BE32-E72D297353CC}">
                <c16:uniqueId val="{00000009-F009-4AB1-A594-B4F47A90EB81}"/>
              </c:ext>
            </c:extLst>
          </c:dPt>
          <c:dPt>
            <c:idx val="5"/>
            <c:bubble3D val="0"/>
            <c:spPr>
              <a:gradFill rotWithShape="1">
                <a:gsLst>
                  <a:gs pos="0">
                    <a:schemeClr val="accent6">
                      <a:tint val="96000"/>
                      <a:lumMod val="104000"/>
                    </a:schemeClr>
                  </a:gs>
                  <a:gs pos="100000">
                    <a:schemeClr val="accent6">
                      <a:shade val="98000"/>
                      <a:lumMod val="94000"/>
                    </a:schemeClr>
                  </a:gs>
                </a:gsLst>
                <a:lin ang="5400000" scaled="0"/>
              </a:gradFill>
              <a:ln>
                <a:noFill/>
              </a:ln>
              <a:effectLst>
                <a:outerShdw blurRad="50800" dist="38100" dir="5400000" rotWithShape="0">
                  <a:srgbClr val="000000">
                    <a:alpha val="60000"/>
                  </a:srgbClr>
                </a:outerShdw>
              </a:effectLst>
            </c:spPr>
            <c:extLst xmlns:c16r2="http://schemas.microsoft.com/office/drawing/2015/06/chart">
              <c:ext xmlns:c16="http://schemas.microsoft.com/office/drawing/2014/chart" uri="{C3380CC4-5D6E-409C-BE32-E72D297353CC}">
                <c16:uniqueId val="{0000000B-F009-4AB1-A594-B4F47A90EB81}"/>
              </c:ext>
            </c:extLst>
          </c:dPt>
          <c:dPt>
            <c:idx val="6"/>
            <c:bubble3D val="0"/>
            <c:spPr>
              <a:gradFill rotWithShape="1">
                <a:gsLst>
                  <a:gs pos="0">
                    <a:schemeClr val="accent1">
                      <a:lumMod val="60000"/>
                      <a:tint val="96000"/>
                      <a:lumMod val="104000"/>
                    </a:schemeClr>
                  </a:gs>
                  <a:gs pos="100000">
                    <a:schemeClr val="accent1">
                      <a:lumMod val="60000"/>
                      <a:shade val="98000"/>
                      <a:lumMod val="94000"/>
                    </a:schemeClr>
                  </a:gs>
                </a:gsLst>
                <a:lin ang="5400000" scaled="0"/>
              </a:gradFill>
              <a:ln>
                <a:noFill/>
              </a:ln>
              <a:effectLst>
                <a:outerShdw blurRad="50800" dist="38100" dir="5400000" rotWithShape="0">
                  <a:srgbClr val="000000">
                    <a:alpha val="60000"/>
                  </a:srgbClr>
                </a:outerShdw>
              </a:effectLst>
            </c:spPr>
            <c:extLst xmlns:c16r2="http://schemas.microsoft.com/office/drawing/2015/06/chart">
              <c:ext xmlns:c16="http://schemas.microsoft.com/office/drawing/2014/chart" uri="{C3380CC4-5D6E-409C-BE32-E72D297353CC}">
                <c16:uniqueId val="{00000001-69FC-4DA9-A132-E053164E06C4}"/>
              </c:ext>
            </c:extLst>
          </c:dPt>
          <c:dLbls>
            <c:dLbl>
              <c:idx val="6"/>
              <c:layout>
                <c:manualLayout>
                  <c:x val="7.4561940664093773E-3"/>
                  <c:y val="1.1121885281569941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9FC-4DA9-A132-E053164E06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it-IT"/>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Foglio1!$A$2:$A$8</c:f>
              <c:strCache>
                <c:ptCount val="7"/>
                <c:pt idx="0">
                  <c:v>Autonomo</c:v>
                </c:pt>
                <c:pt idx="1">
                  <c:v>tempo indeterminato </c:v>
                </c:pt>
                <c:pt idx="2">
                  <c:v>contratto formativo</c:v>
                </c:pt>
                <c:pt idx="3">
                  <c:v>non standard </c:v>
                </c:pt>
                <c:pt idx="4">
                  <c:v>Parasubordinato</c:v>
                </c:pt>
                <c:pt idx="5">
                  <c:v>Altro autonomo</c:v>
                </c:pt>
                <c:pt idx="6">
                  <c:v>Senza contratto</c:v>
                </c:pt>
              </c:strCache>
            </c:strRef>
          </c:cat>
          <c:val>
            <c:numRef>
              <c:f>Foglio1!$B$2:$B$8</c:f>
              <c:numCache>
                <c:formatCode>General</c:formatCode>
                <c:ptCount val="7"/>
                <c:pt idx="0">
                  <c:v>14.4</c:v>
                </c:pt>
                <c:pt idx="1">
                  <c:v>29</c:v>
                </c:pt>
                <c:pt idx="2">
                  <c:v>8.9</c:v>
                </c:pt>
                <c:pt idx="3">
                  <c:v>32.9</c:v>
                </c:pt>
                <c:pt idx="4">
                  <c:v>3.2</c:v>
                </c:pt>
                <c:pt idx="5">
                  <c:v>6.1</c:v>
                </c:pt>
                <c:pt idx="6">
                  <c:v>5.5</c:v>
                </c:pt>
              </c:numCache>
            </c:numRef>
          </c:val>
          <c:extLst xmlns:c16r2="http://schemas.microsoft.com/office/drawing/2015/06/chart">
            <c:ext xmlns:c16="http://schemas.microsoft.com/office/drawing/2014/chart" uri="{C3380CC4-5D6E-409C-BE32-E72D297353CC}">
              <c16:uniqueId val="{00000000-69FC-4DA9-A132-E053164E06C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Lauree Magistrali</a:t>
            </a:r>
          </a:p>
        </c:rich>
      </c:tx>
      <c:layout>
        <c:manualLayout>
          <c:xMode val="edge"/>
          <c:yMode val="edge"/>
          <c:x val="0.37280878941293449"/>
          <c:y val="3.691891956262898E-2"/>
        </c:manualLayout>
      </c:layout>
      <c:overlay val="0"/>
      <c:spPr>
        <a:noFill/>
        <a:ln>
          <a:noFill/>
        </a:ln>
        <a:effectLst/>
      </c:spPr>
    </c:title>
    <c:autoTitleDeleted val="0"/>
    <c:plotArea>
      <c:layout/>
      <c:pieChart>
        <c:varyColors val="1"/>
        <c:ser>
          <c:idx val="0"/>
          <c:order val="0"/>
          <c:tx>
            <c:strRef>
              <c:f>Foglio1!$B$1</c:f>
              <c:strCache>
                <c:ptCount val="1"/>
                <c:pt idx="0">
                  <c:v>Vendite</c:v>
                </c:pt>
              </c:strCache>
            </c:strRef>
          </c:tx>
          <c:dPt>
            <c:idx val="0"/>
            <c:bubble3D val="0"/>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c:spPr>
            <c:extLst xmlns:c16r2="http://schemas.microsoft.com/office/drawing/2015/06/chart">
              <c:ext xmlns:c16="http://schemas.microsoft.com/office/drawing/2014/chart" uri="{C3380CC4-5D6E-409C-BE32-E72D297353CC}">
                <c16:uniqueId val="{00000001-0AD7-4FE4-B9C3-663FC65620E9}"/>
              </c:ext>
            </c:extLst>
          </c:dPt>
          <c:dPt>
            <c:idx val="1"/>
            <c:bubble3D val="0"/>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c:spPr>
            <c:extLst xmlns:c16r2="http://schemas.microsoft.com/office/drawing/2015/06/chart">
              <c:ext xmlns:c16="http://schemas.microsoft.com/office/drawing/2014/chart" uri="{C3380CC4-5D6E-409C-BE32-E72D297353CC}">
                <c16:uniqueId val="{00000003-0AD7-4FE4-B9C3-663FC65620E9}"/>
              </c:ext>
            </c:extLst>
          </c:dPt>
          <c:dPt>
            <c:idx val="2"/>
            <c:bubble3D val="0"/>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c:spPr>
            <c:extLst xmlns:c16r2="http://schemas.microsoft.com/office/drawing/2015/06/chart">
              <c:ext xmlns:c16="http://schemas.microsoft.com/office/drawing/2014/chart" uri="{C3380CC4-5D6E-409C-BE32-E72D297353CC}">
                <c16:uniqueId val="{00000005-0AD7-4FE4-B9C3-663FC65620E9}"/>
              </c:ext>
            </c:extLst>
          </c:dPt>
          <c:dPt>
            <c:idx val="3"/>
            <c:bubble3D val="0"/>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50800" dist="38100" dir="5400000" rotWithShape="0">
                  <a:srgbClr val="000000">
                    <a:alpha val="60000"/>
                  </a:srgbClr>
                </a:outerShdw>
              </a:effectLst>
            </c:spPr>
            <c:extLst xmlns:c16r2="http://schemas.microsoft.com/office/drawing/2015/06/chart">
              <c:ext xmlns:c16="http://schemas.microsoft.com/office/drawing/2014/chart" uri="{C3380CC4-5D6E-409C-BE32-E72D297353CC}">
                <c16:uniqueId val="{00000007-0AD7-4FE4-B9C3-663FC65620E9}"/>
              </c:ext>
            </c:extLst>
          </c:dPt>
          <c:dPt>
            <c:idx val="4"/>
            <c:bubble3D val="0"/>
            <c:spPr>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c:spPr>
            <c:extLst xmlns:c16r2="http://schemas.microsoft.com/office/drawing/2015/06/chart">
              <c:ext xmlns:c16="http://schemas.microsoft.com/office/drawing/2014/chart" uri="{C3380CC4-5D6E-409C-BE32-E72D297353CC}">
                <c16:uniqueId val="{00000009-0AD7-4FE4-B9C3-663FC65620E9}"/>
              </c:ext>
            </c:extLst>
          </c:dPt>
          <c:dPt>
            <c:idx val="5"/>
            <c:bubble3D val="0"/>
            <c:spPr>
              <a:gradFill rotWithShape="1">
                <a:gsLst>
                  <a:gs pos="0">
                    <a:schemeClr val="accent6">
                      <a:tint val="96000"/>
                      <a:lumMod val="104000"/>
                    </a:schemeClr>
                  </a:gs>
                  <a:gs pos="100000">
                    <a:schemeClr val="accent6">
                      <a:shade val="98000"/>
                      <a:lumMod val="94000"/>
                    </a:schemeClr>
                  </a:gs>
                </a:gsLst>
                <a:lin ang="5400000" scaled="0"/>
              </a:gradFill>
              <a:ln>
                <a:noFill/>
              </a:ln>
              <a:effectLst>
                <a:outerShdw blurRad="50800" dist="38100" dir="5400000" rotWithShape="0">
                  <a:srgbClr val="000000">
                    <a:alpha val="60000"/>
                  </a:srgbClr>
                </a:outerShdw>
              </a:effectLst>
            </c:spPr>
            <c:extLst xmlns:c16r2="http://schemas.microsoft.com/office/drawing/2015/06/chart">
              <c:ext xmlns:c16="http://schemas.microsoft.com/office/drawing/2014/chart" uri="{C3380CC4-5D6E-409C-BE32-E72D297353CC}">
                <c16:uniqueId val="{0000000B-0AD7-4FE4-B9C3-663FC65620E9}"/>
              </c:ext>
            </c:extLst>
          </c:dPt>
          <c:dPt>
            <c:idx val="6"/>
            <c:bubble3D val="0"/>
            <c:spPr>
              <a:gradFill rotWithShape="1">
                <a:gsLst>
                  <a:gs pos="0">
                    <a:schemeClr val="accent1">
                      <a:lumMod val="60000"/>
                      <a:tint val="96000"/>
                      <a:lumMod val="104000"/>
                    </a:schemeClr>
                  </a:gs>
                  <a:gs pos="100000">
                    <a:schemeClr val="accent1">
                      <a:lumMod val="60000"/>
                      <a:shade val="98000"/>
                      <a:lumMod val="94000"/>
                    </a:schemeClr>
                  </a:gs>
                </a:gsLst>
                <a:lin ang="5400000" scaled="0"/>
              </a:gradFill>
              <a:ln>
                <a:noFill/>
              </a:ln>
              <a:effectLst>
                <a:outerShdw blurRad="50800" dist="38100" dir="5400000" rotWithShape="0">
                  <a:srgbClr val="000000">
                    <a:alpha val="60000"/>
                  </a:srgbClr>
                </a:outerShdw>
              </a:effectLst>
            </c:spPr>
            <c:extLst xmlns:c16r2="http://schemas.microsoft.com/office/drawing/2015/06/chart">
              <c:ext xmlns:c16="http://schemas.microsoft.com/office/drawing/2014/chart" uri="{C3380CC4-5D6E-409C-BE32-E72D297353CC}">
                <c16:uniqueId val="{0000000D-0AD7-4FE4-B9C3-663FC65620E9}"/>
              </c:ext>
            </c:extLst>
          </c:dPt>
          <c:dLbls>
            <c:dLbl>
              <c:idx val="6"/>
              <c:layout>
                <c:manualLayout>
                  <c:x val="-1.1397680650949111E-2"/>
                  <c:y val="1.2360383442466549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AD7-4FE4-B9C3-663FC65620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it-IT"/>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Foglio1!$A$2:$A$8</c:f>
              <c:strCache>
                <c:ptCount val="7"/>
                <c:pt idx="0">
                  <c:v>Autonomo</c:v>
                </c:pt>
                <c:pt idx="1">
                  <c:v>tempo indeterminato </c:v>
                </c:pt>
                <c:pt idx="2">
                  <c:v>contratto formativo</c:v>
                </c:pt>
                <c:pt idx="3">
                  <c:v>non standard </c:v>
                </c:pt>
                <c:pt idx="4">
                  <c:v>Parasubordinato</c:v>
                </c:pt>
                <c:pt idx="5">
                  <c:v>Altro autonomo</c:v>
                </c:pt>
                <c:pt idx="6">
                  <c:v>Senza contratto</c:v>
                </c:pt>
              </c:strCache>
            </c:strRef>
          </c:cat>
          <c:val>
            <c:numRef>
              <c:f>Foglio1!$B$2:$B$8</c:f>
              <c:numCache>
                <c:formatCode>General</c:formatCode>
                <c:ptCount val="7"/>
                <c:pt idx="0">
                  <c:v>8.6999999999999993</c:v>
                </c:pt>
                <c:pt idx="1">
                  <c:v>33.299999999999997</c:v>
                </c:pt>
                <c:pt idx="2">
                  <c:v>13.9</c:v>
                </c:pt>
                <c:pt idx="3">
                  <c:v>27.4</c:v>
                </c:pt>
                <c:pt idx="4">
                  <c:v>4.5999999999999996</c:v>
                </c:pt>
                <c:pt idx="5">
                  <c:v>6.3</c:v>
                </c:pt>
                <c:pt idx="6">
                  <c:v>5.8</c:v>
                </c:pt>
              </c:numCache>
            </c:numRef>
          </c:val>
          <c:extLst xmlns:c16r2="http://schemas.microsoft.com/office/drawing/2015/06/chart">
            <c:ext xmlns:c16="http://schemas.microsoft.com/office/drawing/2014/chart" uri="{C3380CC4-5D6E-409C-BE32-E72D297353CC}">
              <c16:uniqueId val="{0000000E-0AD7-4FE4-B9C3-663FC65620E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dirty="0"/>
              <a:t>Percentuale di laureati</a:t>
            </a:r>
            <a:r>
              <a:rPr lang="it-IT" baseline="0" dirty="0"/>
              <a:t> che valutano il livello di utilità del proprio titolo nel lavoro come molto soddisfacente o soddisfacente </a:t>
            </a:r>
            <a:endParaRPr lang="it-IT" dirty="0"/>
          </a:p>
        </c:rich>
      </c:tx>
      <c:layout/>
      <c:overlay val="0"/>
      <c:spPr>
        <a:noFill/>
        <a:ln>
          <a:noFill/>
        </a:ln>
        <a:effectLst/>
      </c:spPr>
    </c:title>
    <c:autoTitleDeleted val="0"/>
    <c:plotArea>
      <c:layout/>
      <c:barChart>
        <c:barDir val="col"/>
        <c:grouping val="clustered"/>
        <c:varyColors val="0"/>
        <c:ser>
          <c:idx val="0"/>
          <c:order val="0"/>
          <c:tx>
            <c:strRef>
              <c:f>Foglio1!$B$1</c:f>
              <c:strCache>
                <c:ptCount val="1"/>
                <c:pt idx="0">
                  <c:v>Triennale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Foglio1!$A$2:$A$4</c:f>
              <c:strCache>
                <c:ptCount val="3"/>
                <c:pt idx="0">
                  <c:v>Ad un anno dalla laurea</c:v>
                </c:pt>
                <c:pt idx="1">
                  <c:v>A tre anni dalla laurea</c:v>
                </c:pt>
                <c:pt idx="2">
                  <c:v>A cinque anni dalla laurea</c:v>
                </c:pt>
              </c:strCache>
            </c:strRef>
          </c:cat>
          <c:val>
            <c:numRef>
              <c:f>Foglio1!$B$2:$B$4</c:f>
              <c:numCache>
                <c:formatCode>0%</c:formatCode>
                <c:ptCount val="3"/>
                <c:pt idx="0">
                  <c:v>0.51</c:v>
                </c:pt>
                <c:pt idx="1">
                  <c:v>0.57999999999999996</c:v>
                </c:pt>
                <c:pt idx="2">
                  <c:v>0.63</c:v>
                </c:pt>
              </c:numCache>
            </c:numRef>
          </c:val>
          <c:extLst xmlns:c16r2="http://schemas.microsoft.com/office/drawing/2015/06/chart">
            <c:ext xmlns:c16="http://schemas.microsoft.com/office/drawing/2014/chart" uri="{C3380CC4-5D6E-409C-BE32-E72D297353CC}">
              <c16:uniqueId val="{00000000-FF8A-43CB-824C-8FEED8C424DB}"/>
            </c:ext>
          </c:extLst>
        </c:ser>
        <c:ser>
          <c:idx val="1"/>
          <c:order val="1"/>
          <c:tx>
            <c:strRef>
              <c:f>Foglio1!$C$1</c:f>
              <c:strCache>
                <c:ptCount val="1"/>
                <c:pt idx="0">
                  <c:v>Magistrale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Foglio1!$A$2:$A$4</c:f>
              <c:strCache>
                <c:ptCount val="3"/>
                <c:pt idx="0">
                  <c:v>Ad un anno dalla laurea</c:v>
                </c:pt>
                <c:pt idx="1">
                  <c:v>A tre anni dalla laurea</c:v>
                </c:pt>
                <c:pt idx="2">
                  <c:v>A cinque anni dalla laurea</c:v>
                </c:pt>
              </c:strCache>
            </c:strRef>
          </c:cat>
          <c:val>
            <c:numRef>
              <c:f>Foglio1!$C$2:$C$4</c:f>
              <c:numCache>
                <c:formatCode>0%</c:formatCode>
                <c:ptCount val="3"/>
                <c:pt idx="0">
                  <c:v>0.48</c:v>
                </c:pt>
                <c:pt idx="1">
                  <c:v>0.52</c:v>
                </c:pt>
                <c:pt idx="2">
                  <c:v>0.54</c:v>
                </c:pt>
              </c:numCache>
            </c:numRef>
          </c:val>
          <c:extLst xmlns:c16r2="http://schemas.microsoft.com/office/drawing/2015/06/chart">
            <c:ext xmlns:c16="http://schemas.microsoft.com/office/drawing/2014/chart" uri="{C3380CC4-5D6E-409C-BE32-E72D297353CC}">
              <c16:uniqueId val="{00000001-FF8A-43CB-824C-8FEED8C424DB}"/>
            </c:ext>
          </c:extLst>
        </c:ser>
        <c:dLbls>
          <c:dLblPos val="outEnd"/>
          <c:showLegendKey val="0"/>
          <c:showVal val="1"/>
          <c:showCatName val="0"/>
          <c:showSerName val="0"/>
          <c:showPercent val="0"/>
          <c:showBubbleSize val="0"/>
        </c:dLbls>
        <c:gapWidth val="219"/>
        <c:overlap val="-27"/>
        <c:axId val="264714112"/>
        <c:axId val="264715648"/>
      </c:barChart>
      <c:catAx>
        <c:axId val="26471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64715648"/>
        <c:crosses val="autoZero"/>
        <c:auto val="1"/>
        <c:lblAlgn val="ctr"/>
        <c:lblOffset val="100"/>
        <c:noMultiLvlLbl val="0"/>
      </c:catAx>
      <c:valAx>
        <c:axId val="264715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64714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A670067-9A52-41B7-99B3-26D1466DD42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76FC62D4-DEFD-47CA-A8DF-3BDAE0A840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7EADD73C-EEA8-45EA-A26A-0BCBCC97ED19}"/>
              </a:ext>
            </a:extLst>
          </p:cNvPr>
          <p:cNvSpPr>
            <a:spLocks noGrp="1"/>
          </p:cNvSpPr>
          <p:nvPr>
            <p:ph type="dt" sz="half" idx="10"/>
          </p:nvPr>
        </p:nvSpPr>
        <p:spPr/>
        <p:txBody>
          <a:bodyPr/>
          <a:lstStyle/>
          <a:p>
            <a:fld id="{5C63534E-8A36-450F-BE28-F998F725BA35}"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218C1868-7651-4993-9C81-5C9E47A292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63F91F9-4937-469F-954D-FA19421E6AEE}"/>
              </a:ext>
            </a:extLst>
          </p:cNvPr>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1018959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E1BB9-718E-4477-BD90-B20EFD666A7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6538713E-CCA4-4E90-B0DC-C8280906156F}"/>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E9C71-527D-4BD4-A47B-22EEB48E7418}"/>
              </a:ext>
            </a:extLst>
          </p:cNvPr>
          <p:cNvSpPr>
            <a:spLocks noGrp="1"/>
          </p:cNvSpPr>
          <p:nvPr>
            <p:ph type="dt" sz="half" idx="10"/>
          </p:nvPr>
        </p:nvSpPr>
        <p:spPr/>
        <p:txBody>
          <a:bodyPr/>
          <a:lstStyle/>
          <a:p>
            <a:fld id="{5C63534E-8A36-450F-BE28-F998F725BA35}"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8116C63C-BBF8-4005-A66B-B0A0E61695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E524379-3802-4382-92D1-FBF6C535924F}"/>
              </a:ext>
            </a:extLst>
          </p:cNvPr>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1452922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17CFDAE7-ECF9-4ADC-855C-F907BC78C03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101CF1A5-E072-491E-B315-4F860A62FA39}"/>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3F1322F3-D35F-478B-8659-17B89A6949B8}"/>
              </a:ext>
            </a:extLst>
          </p:cNvPr>
          <p:cNvSpPr>
            <a:spLocks noGrp="1"/>
          </p:cNvSpPr>
          <p:nvPr>
            <p:ph type="dt" sz="half" idx="10"/>
          </p:nvPr>
        </p:nvSpPr>
        <p:spPr/>
        <p:txBody>
          <a:bodyPr/>
          <a:lstStyle/>
          <a:p>
            <a:fld id="{5C63534E-8A36-450F-BE28-F998F725BA35}"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52CAA1EA-E298-4E02-8641-44C36FA76F0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740E04E8-03AB-4B42-91A2-4312F724C657}"/>
              </a:ext>
            </a:extLst>
          </p:cNvPr>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131801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44AE566-1633-4F48-866B-C15FEB6D090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92FC8170-89BE-41A2-AA68-B7D99865FB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DDA871A8-9D7E-4647-85F6-BC908CDEB637}"/>
              </a:ext>
            </a:extLst>
          </p:cNvPr>
          <p:cNvSpPr>
            <a:spLocks noGrp="1"/>
          </p:cNvSpPr>
          <p:nvPr>
            <p:ph type="dt" sz="half" idx="10"/>
          </p:nvPr>
        </p:nvSpPr>
        <p:spPr/>
        <p:txBody>
          <a:bodyPr/>
          <a:lstStyle/>
          <a:p>
            <a:fld id="{E9997FD7-002D-48BE-A9C4-51611867A420}"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35F4D9F9-511E-4552-9234-1A2B55CA8B3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0C1F3009-D3CB-4D88-856E-646680CDC976}"/>
              </a:ext>
            </a:extLst>
          </p:cNvPr>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285696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DD3D5C4-2DFC-4DD8-BFF4-8AF24E14C07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11400836-0E07-4E60-BB09-89E4C6563499}"/>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56A0403-C2FD-488B-9340-0AE1E1BFC287}"/>
              </a:ext>
            </a:extLst>
          </p:cNvPr>
          <p:cNvSpPr>
            <a:spLocks noGrp="1"/>
          </p:cNvSpPr>
          <p:nvPr>
            <p:ph type="dt" sz="half" idx="10"/>
          </p:nvPr>
        </p:nvSpPr>
        <p:spPr/>
        <p:txBody>
          <a:bodyPr/>
          <a:lstStyle/>
          <a:p>
            <a:fld id="{E9997FD7-002D-48BE-A9C4-51611867A420}"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338D4EB5-7C93-4981-A99F-1CBB84FAEB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53630E6-46D1-41FD-8C80-D9925EBBEFF4}"/>
              </a:ext>
            </a:extLst>
          </p:cNvPr>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2164898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058B703-7920-4E77-AE63-CA92E8656D7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ED81E6A9-A72B-4E68-B716-7060CC9BED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xmlns="" id="{5B7BC02F-33BF-47B8-83F0-EDAA9D5919AC}"/>
              </a:ext>
            </a:extLst>
          </p:cNvPr>
          <p:cNvSpPr>
            <a:spLocks noGrp="1"/>
          </p:cNvSpPr>
          <p:nvPr>
            <p:ph type="dt" sz="half" idx="10"/>
          </p:nvPr>
        </p:nvSpPr>
        <p:spPr/>
        <p:txBody>
          <a:bodyPr/>
          <a:lstStyle/>
          <a:p>
            <a:fld id="{E9997FD7-002D-48BE-A9C4-51611867A420}"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E0810013-EFE1-436B-BBDF-F4C6A64D1D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DE6201F-C3ED-4A61-B9DF-B3ADB9DB25F5}"/>
              </a:ext>
            </a:extLst>
          </p:cNvPr>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1940575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C127F2A-E65E-42EF-8B95-E99212CD51A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A5C5ACC0-40D6-4EC8-BC37-BDE1A0FDFDC3}"/>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BF19EF6D-7A18-49FD-A058-E506CD278465}"/>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756884F8-7C0E-41BB-A5E2-00004A7A5D6D}"/>
              </a:ext>
            </a:extLst>
          </p:cNvPr>
          <p:cNvSpPr>
            <a:spLocks noGrp="1"/>
          </p:cNvSpPr>
          <p:nvPr>
            <p:ph type="dt" sz="half" idx="10"/>
          </p:nvPr>
        </p:nvSpPr>
        <p:spPr/>
        <p:txBody>
          <a:bodyPr/>
          <a:lstStyle/>
          <a:p>
            <a:fld id="{E9997FD7-002D-48BE-A9C4-51611867A420}" type="datetimeFigureOut">
              <a:rPr lang="it-IT" smtClean="0"/>
              <a:t>24/04/2018</a:t>
            </a:fld>
            <a:endParaRPr lang="it-IT"/>
          </a:p>
        </p:txBody>
      </p:sp>
      <p:sp>
        <p:nvSpPr>
          <p:cNvPr id="6" name="Segnaposto piè di pagina 5">
            <a:extLst>
              <a:ext uri="{FF2B5EF4-FFF2-40B4-BE49-F238E27FC236}">
                <a16:creationId xmlns:a16="http://schemas.microsoft.com/office/drawing/2014/main" xmlns="" id="{EBE3D953-10EC-4FC7-BA65-AB227B469D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9FFDFA64-3847-44E0-A1F6-D576777E0033}"/>
              </a:ext>
            </a:extLst>
          </p:cNvPr>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330597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28E601B-63CE-482C-995E-0CD7DDED140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51389F9-6AB4-47C7-8BFD-24A5E7D209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xmlns="" id="{9D3AD4D0-2019-4756-94AF-67B009C8D60D}"/>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5169E5C2-36B2-4BCA-BF88-E8E6B8DFF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xmlns="" id="{ACF7703A-8F05-469C-83F3-DE3256FEB184}"/>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7F210A27-7941-4038-8AD2-3478836EC656}"/>
              </a:ext>
            </a:extLst>
          </p:cNvPr>
          <p:cNvSpPr>
            <a:spLocks noGrp="1"/>
          </p:cNvSpPr>
          <p:nvPr>
            <p:ph type="dt" sz="half" idx="10"/>
          </p:nvPr>
        </p:nvSpPr>
        <p:spPr/>
        <p:txBody>
          <a:bodyPr/>
          <a:lstStyle/>
          <a:p>
            <a:fld id="{E9997FD7-002D-48BE-A9C4-51611867A420}" type="datetimeFigureOut">
              <a:rPr lang="it-IT" smtClean="0"/>
              <a:t>24/04/2018</a:t>
            </a:fld>
            <a:endParaRPr lang="it-IT"/>
          </a:p>
        </p:txBody>
      </p:sp>
      <p:sp>
        <p:nvSpPr>
          <p:cNvPr id="8" name="Segnaposto piè di pagina 7">
            <a:extLst>
              <a:ext uri="{FF2B5EF4-FFF2-40B4-BE49-F238E27FC236}">
                <a16:creationId xmlns:a16="http://schemas.microsoft.com/office/drawing/2014/main" xmlns="" id="{8E744C90-9CF5-4752-80B7-7D7D9BA767D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A4E2A962-398B-4989-8EDD-B0A2F5787EDE}"/>
              </a:ext>
            </a:extLst>
          </p:cNvPr>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66315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FF087FF-7183-425C-B2F4-D136D3D51C6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59C13905-A00F-4080-B15A-54C6FF50494D}"/>
              </a:ext>
            </a:extLst>
          </p:cNvPr>
          <p:cNvSpPr>
            <a:spLocks noGrp="1"/>
          </p:cNvSpPr>
          <p:nvPr>
            <p:ph type="dt" sz="half" idx="10"/>
          </p:nvPr>
        </p:nvSpPr>
        <p:spPr/>
        <p:txBody>
          <a:bodyPr/>
          <a:lstStyle/>
          <a:p>
            <a:fld id="{E9997FD7-002D-48BE-A9C4-51611867A420}" type="datetimeFigureOut">
              <a:rPr lang="it-IT" smtClean="0"/>
              <a:t>24/04/2018</a:t>
            </a:fld>
            <a:endParaRPr lang="it-IT"/>
          </a:p>
        </p:txBody>
      </p:sp>
      <p:sp>
        <p:nvSpPr>
          <p:cNvPr id="4" name="Segnaposto piè di pagina 3">
            <a:extLst>
              <a:ext uri="{FF2B5EF4-FFF2-40B4-BE49-F238E27FC236}">
                <a16:creationId xmlns:a16="http://schemas.microsoft.com/office/drawing/2014/main" xmlns="" id="{26C271DF-5BEF-4C8D-8C3E-F7FABD4679F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636CA06E-E8FE-4139-95E8-FD46C07DB21F}"/>
              </a:ext>
            </a:extLst>
          </p:cNvPr>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235919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427F74A3-2979-4632-AE4E-117E620FB002}"/>
              </a:ext>
            </a:extLst>
          </p:cNvPr>
          <p:cNvSpPr>
            <a:spLocks noGrp="1"/>
          </p:cNvSpPr>
          <p:nvPr>
            <p:ph type="dt" sz="half" idx="10"/>
          </p:nvPr>
        </p:nvSpPr>
        <p:spPr/>
        <p:txBody>
          <a:bodyPr/>
          <a:lstStyle/>
          <a:p>
            <a:fld id="{E9997FD7-002D-48BE-A9C4-51611867A420}" type="datetimeFigureOut">
              <a:rPr lang="it-IT" smtClean="0"/>
              <a:t>24/04/2018</a:t>
            </a:fld>
            <a:endParaRPr lang="it-IT"/>
          </a:p>
        </p:txBody>
      </p:sp>
      <p:sp>
        <p:nvSpPr>
          <p:cNvPr id="3" name="Segnaposto piè di pagina 2">
            <a:extLst>
              <a:ext uri="{FF2B5EF4-FFF2-40B4-BE49-F238E27FC236}">
                <a16:creationId xmlns:a16="http://schemas.microsoft.com/office/drawing/2014/main" xmlns="" id="{0B71564B-C019-427C-9CFA-4855FA3CEAA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3E556487-E694-4A4F-AC5C-2E38FCAD1B3C}"/>
              </a:ext>
            </a:extLst>
          </p:cNvPr>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2084588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68D35DF-0CDA-4745-8BB3-05F982731A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8E668AC2-871F-4694-938C-77F5B67456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5532CD2D-97AE-4DA6-B3A7-F965A765A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77F9C2B7-FA55-4C5D-B93B-8974BB822B77}"/>
              </a:ext>
            </a:extLst>
          </p:cNvPr>
          <p:cNvSpPr>
            <a:spLocks noGrp="1"/>
          </p:cNvSpPr>
          <p:nvPr>
            <p:ph type="dt" sz="half" idx="10"/>
          </p:nvPr>
        </p:nvSpPr>
        <p:spPr/>
        <p:txBody>
          <a:bodyPr/>
          <a:lstStyle/>
          <a:p>
            <a:fld id="{E9997FD7-002D-48BE-A9C4-51611867A420}" type="datetimeFigureOut">
              <a:rPr lang="it-IT" smtClean="0"/>
              <a:t>24/04/2018</a:t>
            </a:fld>
            <a:endParaRPr lang="it-IT"/>
          </a:p>
        </p:txBody>
      </p:sp>
      <p:sp>
        <p:nvSpPr>
          <p:cNvPr id="6" name="Segnaposto piè di pagina 5">
            <a:extLst>
              <a:ext uri="{FF2B5EF4-FFF2-40B4-BE49-F238E27FC236}">
                <a16:creationId xmlns:a16="http://schemas.microsoft.com/office/drawing/2014/main" xmlns="" id="{F777AEBA-9035-41C4-A946-149886411B7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BE22C22B-1A4D-4312-93FF-AD6B3444C4BB}"/>
              </a:ext>
            </a:extLst>
          </p:cNvPr>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129753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A57AD47-D498-4FFF-9D99-15E544B8B64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98C6FB02-2412-4327-B4EF-B08F8AB829C7}"/>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B43A9AAD-FD6D-4D61-9FEA-95BE7851402C}"/>
              </a:ext>
            </a:extLst>
          </p:cNvPr>
          <p:cNvSpPr>
            <a:spLocks noGrp="1"/>
          </p:cNvSpPr>
          <p:nvPr>
            <p:ph type="dt" sz="half" idx="10"/>
          </p:nvPr>
        </p:nvSpPr>
        <p:spPr/>
        <p:txBody>
          <a:bodyPr/>
          <a:lstStyle/>
          <a:p>
            <a:fld id="{5C63534E-8A36-450F-BE28-F998F725BA35}"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AE9DD167-7B23-4634-9098-5D2768043C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FB5A035B-A64B-4510-B042-F8D71C21FE7A}"/>
              </a:ext>
            </a:extLst>
          </p:cNvPr>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2665359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8CF71A-3820-4DFF-B600-369AAFFD041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42E55F19-4908-41CD-8410-E0E3EF9AD0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059D8817-0B2F-4F98-A68E-55CFE47C6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A7A1C388-49D0-4CF6-B70A-E3027B62C0A1}"/>
              </a:ext>
            </a:extLst>
          </p:cNvPr>
          <p:cNvSpPr>
            <a:spLocks noGrp="1"/>
          </p:cNvSpPr>
          <p:nvPr>
            <p:ph type="dt" sz="half" idx="10"/>
          </p:nvPr>
        </p:nvSpPr>
        <p:spPr/>
        <p:txBody>
          <a:bodyPr/>
          <a:lstStyle/>
          <a:p>
            <a:fld id="{E9997FD7-002D-48BE-A9C4-51611867A420}" type="datetimeFigureOut">
              <a:rPr lang="it-IT" smtClean="0"/>
              <a:t>24/04/2018</a:t>
            </a:fld>
            <a:endParaRPr lang="it-IT"/>
          </a:p>
        </p:txBody>
      </p:sp>
      <p:sp>
        <p:nvSpPr>
          <p:cNvPr id="6" name="Segnaposto piè di pagina 5">
            <a:extLst>
              <a:ext uri="{FF2B5EF4-FFF2-40B4-BE49-F238E27FC236}">
                <a16:creationId xmlns:a16="http://schemas.microsoft.com/office/drawing/2014/main" xmlns="" id="{CBCBA72F-8D70-423F-9E9B-0AB814DD516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6648EA52-86B7-4BC6-81E3-8BEF0008338E}"/>
              </a:ext>
            </a:extLst>
          </p:cNvPr>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1913489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1A618FC-A1F4-43EF-ABB9-9E69A3BBA2A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B755F315-72D6-47E2-AB22-21632FD49E93}"/>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7F53B38-A13E-4C1F-8C93-855414EDABA9}"/>
              </a:ext>
            </a:extLst>
          </p:cNvPr>
          <p:cNvSpPr>
            <a:spLocks noGrp="1"/>
          </p:cNvSpPr>
          <p:nvPr>
            <p:ph type="dt" sz="half" idx="10"/>
          </p:nvPr>
        </p:nvSpPr>
        <p:spPr/>
        <p:txBody>
          <a:bodyPr/>
          <a:lstStyle/>
          <a:p>
            <a:fld id="{E9997FD7-002D-48BE-A9C4-51611867A420}"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0F64E85E-6593-4CC6-B0E9-28542CAC3CC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0415C385-F7FF-488E-97FE-7D69DFE3568D}"/>
              </a:ext>
            </a:extLst>
          </p:cNvPr>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311011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E4A156F6-F0C5-4463-8E81-5B6F055F380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95F1C691-BD9E-4D5A-B601-B08A09A72A98}"/>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4F548C3-6928-42B5-A92A-9DC6825ADB08}"/>
              </a:ext>
            </a:extLst>
          </p:cNvPr>
          <p:cNvSpPr>
            <a:spLocks noGrp="1"/>
          </p:cNvSpPr>
          <p:nvPr>
            <p:ph type="dt" sz="half" idx="10"/>
          </p:nvPr>
        </p:nvSpPr>
        <p:spPr/>
        <p:txBody>
          <a:bodyPr/>
          <a:lstStyle/>
          <a:p>
            <a:fld id="{E9997FD7-002D-48BE-A9C4-51611867A420}"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FC926259-8C29-42A6-B396-00CE0BDC2F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7F14679-210B-4B2A-A1D4-4ED1069B352F}"/>
              </a:ext>
            </a:extLst>
          </p:cNvPr>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2944464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9997FD7-002D-48BE-A9C4-51611867A420}" type="datetimeFigureOut">
              <a:rPr lang="it-IT" smtClean="0"/>
              <a:t>24/04/2018</a:t>
            </a:fld>
            <a:endParaRPr lang="it-IT"/>
          </a:p>
        </p:txBody>
      </p:sp>
      <p:sp>
        <p:nvSpPr>
          <p:cNvPr id="5" name="Footer Placeholder 4"/>
          <p:cNvSpPr>
            <a:spLocks noGrp="1"/>
          </p:cNvSpPr>
          <p:nvPr>
            <p:ph type="ftr" sz="quarter" idx="11"/>
          </p:nvPr>
        </p:nvSpPr>
        <p:spPr>
          <a:xfrm>
            <a:off x="3962399" y="5870575"/>
            <a:ext cx="4893958" cy="377825"/>
          </a:xfrm>
        </p:spPr>
        <p:txBody>
          <a:bodyPr/>
          <a:lstStyle/>
          <a:p>
            <a:endParaRPr lang="it-IT"/>
          </a:p>
        </p:txBody>
      </p:sp>
      <p:sp>
        <p:nvSpPr>
          <p:cNvPr id="6" name="Slide Number Placeholder 5"/>
          <p:cNvSpPr>
            <a:spLocks noGrp="1"/>
          </p:cNvSpPr>
          <p:nvPr>
            <p:ph type="sldNum" sz="quarter" idx="12"/>
          </p:nvPr>
        </p:nvSpPr>
        <p:spPr>
          <a:xfrm>
            <a:off x="10608958" y="5870575"/>
            <a:ext cx="551167" cy="377825"/>
          </a:xfrm>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188736852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997FD7-002D-48BE-A9C4-51611867A420}"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2726687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9997FD7-002D-48BE-A9C4-51611867A420}"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2647131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9997FD7-002D-48BE-A9C4-51611867A420}"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3240597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9997FD7-002D-48BE-A9C4-51611867A420}" type="datetimeFigureOut">
              <a:rPr lang="it-IT" smtClean="0"/>
              <a:t>24/04/2018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687048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9997FD7-002D-48BE-A9C4-51611867A420}" type="datetimeFigureOut">
              <a:rPr lang="it-IT" smtClean="0"/>
              <a:t>24/04/2018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378004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9997FD7-002D-48BE-A9C4-51611867A420}" type="datetimeFigureOut">
              <a:rPr lang="it-IT" smtClean="0"/>
              <a:t>24/04/2018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26125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CCEA785-698B-446A-8417-0C8590E560A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36A16FE3-2194-45A7-BB14-2F8B1BB26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xmlns="" id="{405007A9-5E3D-4F36-8B75-AE26F98D5443}"/>
              </a:ext>
            </a:extLst>
          </p:cNvPr>
          <p:cNvSpPr>
            <a:spLocks noGrp="1"/>
          </p:cNvSpPr>
          <p:nvPr>
            <p:ph type="dt" sz="half" idx="10"/>
          </p:nvPr>
        </p:nvSpPr>
        <p:spPr/>
        <p:txBody>
          <a:bodyPr/>
          <a:lstStyle/>
          <a:p>
            <a:fld id="{5C63534E-8A36-450F-BE28-F998F725BA35}"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9552A204-FB61-4641-9A42-4C8BBC786F7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448EB80-389B-4A1F-8747-627458429982}"/>
              </a:ext>
            </a:extLst>
          </p:cNvPr>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1826392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9997FD7-002D-48BE-A9C4-51611867A420}"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2950035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9997FD7-002D-48BE-A9C4-51611867A420}"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3758189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9997FD7-002D-48BE-A9C4-51611867A420}"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2996539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9997FD7-002D-48BE-A9C4-51611867A420}"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1092279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9997FD7-002D-48BE-A9C4-51611867A420}"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3172622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9997FD7-002D-48BE-A9C4-51611867A420}"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679872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9997FD7-002D-48BE-A9C4-51611867A420}"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548323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9997FD7-002D-48BE-A9C4-51611867A420}"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3310694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997FD7-002D-48BE-A9C4-51611867A420}"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EE0BDF-C382-4CC0-8C58-1361E66A637E}" type="slidenum">
              <a:rPr lang="it-IT" smtClean="0"/>
              <a:t>‹N›</a:t>
            </a:fld>
            <a:endParaRPr lang="it-IT"/>
          </a:p>
        </p:txBody>
      </p:sp>
      <p:sp>
        <p:nvSpPr>
          <p:cNvPr id="8" name="Title 1"/>
          <p:cNvSpPr>
            <a:spLocks noGrp="1"/>
          </p:cNvSpPr>
          <p:nvPr>
            <p:ph type="title"/>
          </p:nvPr>
        </p:nvSpPr>
        <p:spPr>
          <a:xfrm>
            <a:off x="685801" y="609600"/>
            <a:ext cx="10131425" cy="1456267"/>
          </a:xfrm>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2946684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997FD7-002D-48BE-A9C4-51611867A420}"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EE0BDF-C382-4CC0-8C58-1361E66A637E}" type="slidenum">
              <a:rPr lang="it-IT" smtClean="0"/>
              <a:t>‹N›</a:t>
            </a:fld>
            <a:endParaRPr lang="it-IT"/>
          </a:p>
        </p:txBody>
      </p:sp>
    </p:spTree>
    <p:extLst>
      <p:ext uri="{BB962C8B-B14F-4D97-AF65-F5344CB8AC3E}">
        <p14:creationId xmlns:p14="http://schemas.microsoft.com/office/powerpoint/2010/main" val="427324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77D03B-39DD-4C98-A805-E4163F0F7F6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1B4DBC5C-756F-45FE-BE26-7B457DA95C6D}"/>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5D67BA2B-DC70-4A3C-8655-FA2D7C58827D}"/>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C92D6AC4-30E8-4399-8C64-6FC65ACC9A4C}"/>
              </a:ext>
            </a:extLst>
          </p:cNvPr>
          <p:cNvSpPr>
            <a:spLocks noGrp="1"/>
          </p:cNvSpPr>
          <p:nvPr>
            <p:ph type="dt" sz="half" idx="10"/>
          </p:nvPr>
        </p:nvSpPr>
        <p:spPr/>
        <p:txBody>
          <a:bodyPr/>
          <a:lstStyle/>
          <a:p>
            <a:fld id="{5C63534E-8A36-450F-BE28-F998F725BA35}" type="datetimeFigureOut">
              <a:rPr lang="it-IT" smtClean="0"/>
              <a:t>24/04/2018</a:t>
            </a:fld>
            <a:endParaRPr lang="it-IT"/>
          </a:p>
        </p:txBody>
      </p:sp>
      <p:sp>
        <p:nvSpPr>
          <p:cNvPr id="6" name="Segnaposto piè di pagina 5">
            <a:extLst>
              <a:ext uri="{FF2B5EF4-FFF2-40B4-BE49-F238E27FC236}">
                <a16:creationId xmlns:a16="http://schemas.microsoft.com/office/drawing/2014/main" xmlns="" id="{14CC0EC3-EBC3-49C3-8EFA-493A96CB85D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887924C-4698-4751-9083-CF5BDCCCF5BC}"/>
              </a:ext>
            </a:extLst>
          </p:cNvPr>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11423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E01F5C8-9465-4EC9-A86F-DA17AA100ED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3EC4F84D-B5A3-42FB-9396-EB252D4C7E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F2B9C0E5-CCA6-477F-B53D-B759560D91B4}"/>
              </a:ext>
            </a:extLst>
          </p:cNvPr>
          <p:cNvSpPr>
            <a:spLocks noGrp="1"/>
          </p:cNvSpPr>
          <p:nvPr>
            <p:ph type="dt" sz="half" idx="10"/>
          </p:nvPr>
        </p:nvSpPr>
        <p:spPr/>
        <p:txBody>
          <a:bodyPr/>
          <a:lstStyle/>
          <a:p>
            <a:fld id="{403C870B-BFA1-4BDF-B37A-A34C1C9F2F88}"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FE1DDD74-0C4A-4160-9EEB-37F7A2A9FD2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D04CDCA-8EA5-413E-87CE-D405EB5FDC0F}"/>
              </a:ext>
            </a:extLst>
          </p:cNvPr>
          <p:cNvSpPr>
            <a:spLocks noGrp="1"/>
          </p:cNvSpPr>
          <p:nvPr>
            <p:ph type="sldNum" sz="quarter" idx="12"/>
          </p:nvPr>
        </p:nvSpPr>
        <p:spPr/>
        <p:txBody>
          <a:bodyPr/>
          <a:lstStyle/>
          <a:p>
            <a:fld id="{D205CA47-9DF9-4409-A59C-7EDBBA6D7E17}" type="slidenum">
              <a:rPr lang="it-IT" smtClean="0"/>
              <a:t>‹N›</a:t>
            </a:fld>
            <a:endParaRPr lang="it-IT"/>
          </a:p>
        </p:txBody>
      </p:sp>
    </p:spTree>
    <p:extLst>
      <p:ext uri="{BB962C8B-B14F-4D97-AF65-F5344CB8AC3E}">
        <p14:creationId xmlns:p14="http://schemas.microsoft.com/office/powerpoint/2010/main" val="4266525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C1E426F-3A99-48A7-B1B1-01CF0278FD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5407513A-B897-4EA9-855E-003D26E5AC3A}"/>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FEB7F512-55AC-4A45-8AB3-DC058C1C71E1}"/>
              </a:ext>
            </a:extLst>
          </p:cNvPr>
          <p:cNvSpPr>
            <a:spLocks noGrp="1"/>
          </p:cNvSpPr>
          <p:nvPr>
            <p:ph type="dt" sz="half" idx="10"/>
          </p:nvPr>
        </p:nvSpPr>
        <p:spPr/>
        <p:txBody>
          <a:bodyPr/>
          <a:lstStyle/>
          <a:p>
            <a:fld id="{403C870B-BFA1-4BDF-B37A-A34C1C9F2F88}"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FF187CC4-534F-4924-A91D-8A85052F61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1B37C0D-974F-4E92-A872-40B0C323769B}"/>
              </a:ext>
            </a:extLst>
          </p:cNvPr>
          <p:cNvSpPr>
            <a:spLocks noGrp="1"/>
          </p:cNvSpPr>
          <p:nvPr>
            <p:ph type="sldNum" sz="quarter" idx="12"/>
          </p:nvPr>
        </p:nvSpPr>
        <p:spPr/>
        <p:txBody>
          <a:bodyPr/>
          <a:lstStyle/>
          <a:p>
            <a:fld id="{D205CA47-9DF9-4409-A59C-7EDBBA6D7E17}" type="slidenum">
              <a:rPr lang="it-IT" smtClean="0"/>
              <a:t>‹N›</a:t>
            </a:fld>
            <a:endParaRPr lang="it-IT"/>
          </a:p>
        </p:txBody>
      </p:sp>
    </p:spTree>
    <p:extLst>
      <p:ext uri="{BB962C8B-B14F-4D97-AF65-F5344CB8AC3E}">
        <p14:creationId xmlns:p14="http://schemas.microsoft.com/office/powerpoint/2010/main" val="1469768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F3DFE57-726B-4522-8ECE-7BE69B56F06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430D5E66-60C5-4625-96AD-6C386F4C5D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xmlns="" id="{32484BD9-CDB3-4538-A5D3-F1A3FFED7529}"/>
              </a:ext>
            </a:extLst>
          </p:cNvPr>
          <p:cNvSpPr>
            <a:spLocks noGrp="1"/>
          </p:cNvSpPr>
          <p:nvPr>
            <p:ph type="dt" sz="half" idx="10"/>
          </p:nvPr>
        </p:nvSpPr>
        <p:spPr/>
        <p:txBody>
          <a:bodyPr/>
          <a:lstStyle/>
          <a:p>
            <a:fld id="{403C870B-BFA1-4BDF-B37A-A34C1C9F2F88}"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AC62A7DD-D40B-48B2-A528-368B10C689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8BE66BB-9976-4E60-80CF-F9A1F6CE8625}"/>
              </a:ext>
            </a:extLst>
          </p:cNvPr>
          <p:cNvSpPr>
            <a:spLocks noGrp="1"/>
          </p:cNvSpPr>
          <p:nvPr>
            <p:ph type="sldNum" sz="quarter" idx="12"/>
          </p:nvPr>
        </p:nvSpPr>
        <p:spPr/>
        <p:txBody>
          <a:bodyPr/>
          <a:lstStyle/>
          <a:p>
            <a:fld id="{D205CA47-9DF9-4409-A59C-7EDBBA6D7E17}" type="slidenum">
              <a:rPr lang="it-IT" smtClean="0"/>
              <a:t>‹N›</a:t>
            </a:fld>
            <a:endParaRPr lang="it-IT"/>
          </a:p>
        </p:txBody>
      </p:sp>
    </p:spTree>
    <p:extLst>
      <p:ext uri="{BB962C8B-B14F-4D97-AF65-F5344CB8AC3E}">
        <p14:creationId xmlns:p14="http://schemas.microsoft.com/office/powerpoint/2010/main" val="2728872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CA30848-F428-4F02-AC28-EC02E1E52EF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9548F823-82DB-4985-921E-0F5EBA7448B2}"/>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3822E584-076F-4935-99A2-237B581DAC1B}"/>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45C1DEE7-37FF-4346-A4D5-358E5BCB4549}"/>
              </a:ext>
            </a:extLst>
          </p:cNvPr>
          <p:cNvSpPr>
            <a:spLocks noGrp="1"/>
          </p:cNvSpPr>
          <p:nvPr>
            <p:ph type="dt" sz="half" idx="10"/>
          </p:nvPr>
        </p:nvSpPr>
        <p:spPr/>
        <p:txBody>
          <a:bodyPr/>
          <a:lstStyle/>
          <a:p>
            <a:fld id="{403C870B-BFA1-4BDF-B37A-A34C1C9F2F88}" type="datetimeFigureOut">
              <a:rPr lang="it-IT" smtClean="0"/>
              <a:t>24/04/2018</a:t>
            </a:fld>
            <a:endParaRPr lang="it-IT"/>
          </a:p>
        </p:txBody>
      </p:sp>
      <p:sp>
        <p:nvSpPr>
          <p:cNvPr id="6" name="Segnaposto piè di pagina 5">
            <a:extLst>
              <a:ext uri="{FF2B5EF4-FFF2-40B4-BE49-F238E27FC236}">
                <a16:creationId xmlns:a16="http://schemas.microsoft.com/office/drawing/2014/main" xmlns="" id="{B52318E0-9D21-461B-8B9B-0C925BD0367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9D82D896-DD64-4C2E-ABDC-5208361FFFEE}"/>
              </a:ext>
            </a:extLst>
          </p:cNvPr>
          <p:cNvSpPr>
            <a:spLocks noGrp="1"/>
          </p:cNvSpPr>
          <p:nvPr>
            <p:ph type="sldNum" sz="quarter" idx="12"/>
          </p:nvPr>
        </p:nvSpPr>
        <p:spPr/>
        <p:txBody>
          <a:bodyPr/>
          <a:lstStyle/>
          <a:p>
            <a:fld id="{D205CA47-9DF9-4409-A59C-7EDBBA6D7E17}" type="slidenum">
              <a:rPr lang="it-IT" smtClean="0"/>
              <a:t>‹N›</a:t>
            </a:fld>
            <a:endParaRPr lang="it-IT"/>
          </a:p>
        </p:txBody>
      </p:sp>
    </p:spTree>
    <p:extLst>
      <p:ext uri="{BB962C8B-B14F-4D97-AF65-F5344CB8AC3E}">
        <p14:creationId xmlns:p14="http://schemas.microsoft.com/office/powerpoint/2010/main" val="1972216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ED78B11-CA7D-4C23-86AB-C16311018B4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4EE237E3-2875-43B0-9286-958E4E7B89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xmlns="" id="{E9F13229-67EF-49A2-A17C-A712E5F1D827}"/>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88B0032F-DC4A-458B-AE9C-14FD57241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xmlns="" id="{B26B18A3-B9D9-4573-A09F-EA67D962E329}"/>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A6EAD83C-3382-4120-8006-9D8EE2B1171A}"/>
              </a:ext>
            </a:extLst>
          </p:cNvPr>
          <p:cNvSpPr>
            <a:spLocks noGrp="1"/>
          </p:cNvSpPr>
          <p:nvPr>
            <p:ph type="dt" sz="half" idx="10"/>
          </p:nvPr>
        </p:nvSpPr>
        <p:spPr/>
        <p:txBody>
          <a:bodyPr/>
          <a:lstStyle/>
          <a:p>
            <a:fld id="{403C870B-BFA1-4BDF-B37A-A34C1C9F2F88}" type="datetimeFigureOut">
              <a:rPr lang="it-IT" smtClean="0"/>
              <a:t>24/04/2018</a:t>
            </a:fld>
            <a:endParaRPr lang="it-IT"/>
          </a:p>
        </p:txBody>
      </p:sp>
      <p:sp>
        <p:nvSpPr>
          <p:cNvPr id="8" name="Segnaposto piè di pagina 7">
            <a:extLst>
              <a:ext uri="{FF2B5EF4-FFF2-40B4-BE49-F238E27FC236}">
                <a16:creationId xmlns:a16="http://schemas.microsoft.com/office/drawing/2014/main" xmlns="" id="{8AA126CC-4159-4909-B4EA-C30D85B6762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E8F34F50-6209-4551-8946-A4465361E898}"/>
              </a:ext>
            </a:extLst>
          </p:cNvPr>
          <p:cNvSpPr>
            <a:spLocks noGrp="1"/>
          </p:cNvSpPr>
          <p:nvPr>
            <p:ph type="sldNum" sz="quarter" idx="12"/>
          </p:nvPr>
        </p:nvSpPr>
        <p:spPr/>
        <p:txBody>
          <a:bodyPr/>
          <a:lstStyle/>
          <a:p>
            <a:fld id="{D205CA47-9DF9-4409-A59C-7EDBBA6D7E17}" type="slidenum">
              <a:rPr lang="it-IT" smtClean="0"/>
              <a:t>‹N›</a:t>
            </a:fld>
            <a:endParaRPr lang="it-IT"/>
          </a:p>
        </p:txBody>
      </p:sp>
    </p:spTree>
    <p:extLst>
      <p:ext uri="{BB962C8B-B14F-4D97-AF65-F5344CB8AC3E}">
        <p14:creationId xmlns:p14="http://schemas.microsoft.com/office/powerpoint/2010/main" val="2452075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C800B7-D3D2-42D6-A8B2-FDFD092B273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9DE77AB0-405C-4836-8B75-EBE0F42484A4}"/>
              </a:ext>
            </a:extLst>
          </p:cNvPr>
          <p:cNvSpPr>
            <a:spLocks noGrp="1"/>
          </p:cNvSpPr>
          <p:nvPr>
            <p:ph type="dt" sz="half" idx="10"/>
          </p:nvPr>
        </p:nvSpPr>
        <p:spPr/>
        <p:txBody>
          <a:bodyPr/>
          <a:lstStyle/>
          <a:p>
            <a:fld id="{403C870B-BFA1-4BDF-B37A-A34C1C9F2F88}" type="datetimeFigureOut">
              <a:rPr lang="it-IT" smtClean="0"/>
              <a:t>24/04/2018</a:t>
            </a:fld>
            <a:endParaRPr lang="it-IT"/>
          </a:p>
        </p:txBody>
      </p:sp>
      <p:sp>
        <p:nvSpPr>
          <p:cNvPr id="4" name="Segnaposto piè di pagina 3">
            <a:extLst>
              <a:ext uri="{FF2B5EF4-FFF2-40B4-BE49-F238E27FC236}">
                <a16:creationId xmlns:a16="http://schemas.microsoft.com/office/drawing/2014/main" xmlns="" id="{60C4DCFF-B114-47DE-8ABA-B327EBD5D02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25E106AA-025A-4F59-B455-8793FB795DFE}"/>
              </a:ext>
            </a:extLst>
          </p:cNvPr>
          <p:cNvSpPr>
            <a:spLocks noGrp="1"/>
          </p:cNvSpPr>
          <p:nvPr>
            <p:ph type="sldNum" sz="quarter" idx="12"/>
          </p:nvPr>
        </p:nvSpPr>
        <p:spPr/>
        <p:txBody>
          <a:bodyPr/>
          <a:lstStyle/>
          <a:p>
            <a:fld id="{D205CA47-9DF9-4409-A59C-7EDBBA6D7E17}" type="slidenum">
              <a:rPr lang="it-IT" smtClean="0"/>
              <a:t>‹N›</a:t>
            </a:fld>
            <a:endParaRPr lang="it-IT"/>
          </a:p>
        </p:txBody>
      </p:sp>
    </p:spTree>
    <p:extLst>
      <p:ext uri="{BB962C8B-B14F-4D97-AF65-F5344CB8AC3E}">
        <p14:creationId xmlns:p14="http://schemas.microsoft.com/office/powerpoint/2010/main" val="681438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85FB49E6-6A59-4CB0-A9AD-19B100B066C2}"/>
              </a:ext>
            </a:extLst>
          </p:cNvPr>
          <p:cNvSpPr>
            <a:spLocks noGrp="1"/>
          </p:cNvSpPr>
          <p:nvPr>
            <p:ph type="dt" sz="half" idx="10"/>
          </p:nvPr>
        </p:nvSpPr>
        <p:spPr/>
        <p:txBody>
          <a:bodyPr/>
          <a:lstStyle/>
          <a:p>
            <a:fld id="{403C870B-BFA1-4BDF-B37A-A34C1C9F2F88}" type="datetimeFigureOut">
              <a:rPr lang="it-IT" smtClean="0"/>
              <a:t>24/04/2018</a:t>
            </a:fld>
            <a:endParaRPr lang="it-IT"/>
          </a:p>
        </p:txBody>
      </p:sp>
      <p:sp>
        <p:nvSpPr>
          <p:cNvPr id="3" name="Segnaposto piè di pagina 2">
            <a:extLst>
              <a:ext uri="{FF2B5EF4-FFF2-40B4-BE49-F238E27FC236}">
                <a16:creationId xmlns:a16="http://schemas.microsoft.com/office/drawing/2014/main" xmlns="" id="{29CD6AFF-FEB4-4076-B321-EEC97E86A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18BEE82D-10BE-4B6C-8690-04D9519E3C61}"/>
              </a:ext>
            </a:extLst>
          </p:cNvPr>
          <p:cNvSpPr>
            <a:spLocks noGrp="1"/>
          </p:cNvSpPr>
          <p:nvPr>
            <p:ph type="sldNum" sz="quarter" idx="12"/>
          </p:nvPr>
        </p:nvSpPr>
        <p:spPr/>
        <p:txBody>
          <a:bodyPr/>
          <a:lstStyle/>
          <a:p>
            <a:fld id="{D205CA47-9DF9-4409-A59C-7EDBBA6D7E17}" type="slidenum">
              <a:rPr lang="it-IT" smtClean="0"/>
              <a:t>‹N›</a:t>
            </a:fld>
            <a:endParaRPr lang="it-IT"/>
          </a:p>
        </p:txBody>
      </p:sp>
    </p:spTree>
    <p:extLst>
      <p:ext uri="{BB962C8B-B14F-4D97-AF65-F5344CB8AC3E}">
        <p14:creationId xmlns:p14="http://schemas.microsoft.com/office/powerpoint/2010/main" val="656622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BFD00D0-85F1-4D08-B543-0E7CC5A283D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421FC14B-3F06-421B-8AFD-0AEE6AA98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10E2303F-393F-4042-A542-CF7473F76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2197E028-D5D0-47DD-9436-C7D446073817}"/>
              </a:ext>
            </a:extLst>
          </p:cNvPr>
          <p:cNvSpPr>
            <a:spLocks noGrp="1"/>
          </p:cNvSpPr>
          <p:nvPr>
            <p:ph type="dt" sz="half" idx="10"/>
          </p:nvPr>
        </p:nvSpPr>
        <p:spPr/>
        <p:txBody>
          <a:bodyPr/>
          <a:lstStyle/>
          <a:p>
            <a:fld id="{403C870B-BFA1-4BDF-B37A-A34C1C9F2F88}" type="datetimeFigureOut">
              <a:rPr lang="it-IT" smtClean="0"/>
              <a:t>24/04/2018</a:t>
            </a:fld>
            <a:endParaRPr lang="it-IT"/>
          </a:p>
        </p:txBody>
      </p:sp>
      <p:sp>
        <p:nvSpPr>
          <p:cNvPr id="6" name="Segnaposto piè di pagina 5">
            <a:extLst>
              <a:ext uri="{FF2B5EF4-FFF2-40B4-BE49-F238E27FC236}">
                <a16:creationId xmlns:a16="http://schemas.microsoft.com/office/drawing/2014/main" xmlns="" id="{9A58122B-4719-4A2C-8529-D23A0CB9EA3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51A877B-D574-4792-A3B1-8A2BEF3C3A55}"/>
              </a:ext>
            </a:extLst>
          </p:cNvPr>
          <p:cNvSpPr>
            <a:spLocks noGrp="1"/>
          </p:cNvSpPr>
          <p:nvPr>
            <p:ph type="sldNum" sz="quarter" idx="12"/>
          </p:nvPr>
        </p:nvSpPr>
        <p:spPr/>
        <p:txBody>
          <a:bodyPr/>
          <a:lstStyle/>
          <a:p>
            <a:fld id="{D205CA47-9DF9-4409-A59C-7EDBBA6D7E17}" type="slidenum">
              <a:rPr lang="it-IT" smtClean="0"/>
              <a:t>‹N›</a:t>
            </a:fld>
            <a:endParaRPr lang="it-IT"/>
          </a:p>
        </p:txBody>
      </p:sp>
    </p:spTree>
    <p:extLst>
      <p:ext uri="{BB962C8B-B14F-4D97-AF65-F5344CB8AC3E}">
        <p14:creationId xmlns:p14="http://schemas.microsoft.com/office/powerpoint/2010/main" val="1990639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1298CDC-221A-4B4C-B35A-0B40DF1DD8E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64417122-A582-42B8-BDB9-819FF9396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DF3B6298-583F-486F-90AE-9AD0FC1AF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AC010E6E-5C64-41BC-8BDA-1831AAC6DAC0}"/>
              </a:ext>
            </a:extLst>
          </p:cNvPr>
          <p:cNvSpPr>
            <a:spLocks noGrp="1"/>
          </p:cNvSpPr>
          <p:nvPr>
            <p:ph type="dt" sz="half" idx="10"/>
          </p:nvPr>
        </p:nvSpPr>
        <p:spPr/>
        <p:txBody>
          <a:bodyPr/>
          <a:lstStyle/>
          <a:p>
            <a:fld id="{403C870B-BFA1-4BDF-B37A-A34C1C9F2F88}" type="datetimeFigureOut">
              <a:rPr lang="it-IT" smtClean="0"/>
              <a:t>24/04/2018</a:t>
            </a:fld>
            <a:endParaRPr lang="it-IT"/>
          </a:p>
        </p:txBody>
      </p:sp>
      <p:sp>
        <p:nvSpPr>
          <p:cNvPr id="6" name="Segnaposto piè di pagina 5">
            <a:extLst>
              <a:ext uri="{FF2B5EF4-FFF2-40B4-BE49-F238E27FC236}">
                <a16:creationId xmlns:a16="http://schemas.microsoft.com/office/drawing/2014/main" xmlns="" id="{C44B820E-3A3B-43CF-806D-51261383B69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1D40B33-C68C-4202-A1A8-F37C4EA18F3D}"/>
              </a:ext>
            </a:extLst>
          </p:cNvPr>
          <p:cNvSpPr>
            <a:spLocks noGrp="1"/>
          </p:cNvSpPr>
          <p:nvPr>
            <p:ph type="sldNum" sz="quarter" idx="12"/>
          </p:nvPr>
        </p:nvSpPr>
        <p:spPr/>
        <p:txBody>
          <a:bodyPr/>
          <a:lstStyle/>
          <a:p>
            <a:fld id="{D205CA47-9DF9-4409-A59C-7EDBBA6D7E17}" type="slidenum">
              <a:rPr lang="it-IT" smtClean="0"/>
              <a:t>‹N›</a:t>
            </a:fld>
            <a:endParaRPr lang="it-IT"/>
          </a:p>
        </p:txBody>
      </p:sp>
    </p:spTree>
    <p:extLst>
      <p:ext uri="{BB962C8B-B14F-4D97-AF65-F5344CB8AC3E}">
        <p14:creationId xmlns:p14="http://schemas.microsoft.com/office/powerpoint/2010/main" val="39238807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62D3E0A-07E8-41F3-BF3F-BBBA7494FEA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A80D95B7-F533-4F47-BBFB-3DA369E231CE}"/>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CD6C3F3-7960-441B-9827-A9934531C543}"/>
              </a:ext>
            </a:extLst>
          </p:cNvPr>
          <p:cNvSpPr>
            <a:spLocks noGrp="1"/>
          </p:cNvSpPr>
          <p:nvPr>
            <p:ph type="dt" sz="half" idx="10"/>
          </p:nvPr>
        </p:nvSpPr>
        <p:spPr/>
        <p:txBody>
          <a:bodyPr/>
          <a:lstStyle/>
          <a:p>
            <a:fld id="{403C870B-BFA1-4BDF-B37A-A34C1C9F2F88}"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845D7114-99E7-4B01-8A80-F4B6281EEAA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44CAC1E-94F6-4374-A54C-43D484824AAA}"/>
              </a:ext>
            </a:extLst>
          </p:cNvPr>
          <p:cNvSpPr>
            <a:spLocks noGrp="1"/>
          </p:cNvSpPr>
          <p:nvPr>
            <p:ph type="sldNum" sz="quarter" idx="12"/>
          </p:nvPr>
        </p:nvSpPr>
        <p:spPr/>
        <p:txBody>
          <a:bodyPr/>
          <a:lstStyle/>
          <a:p>
            <a:fld id="{D205CA47-9DF9-4409-A59C-7EDBBA6D7E17}" type="slidenum">
              <a:rPr lang="it-IT" smtClean="0"/>
              <a:t>‹N›</a:t>
            </a:fld>
            <a:endParaRPr lang="it-IT"/>
          </a:p>
        </p:txBody>
      </p:sp>
    </p:spTree>
    <p:extLst>
      <p:ext uri="{BB962C8B-B14F-4D97-AF65-F5344CB8AC3E}">
        <p14:creationId xmlns:p14="http://schemas.microsoft.com/office/powerpoint/2010/main" val="285986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57A4967-DFB7-4B89-A39F-EF0915937BB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F45557E-E48E-45B9-871E-7281D6812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xmlns="" id="{679A10CF-3F2E-4C40-B272-BF1EF0A28963}"/>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AB57C3C0-8197-4162-95E9-30AD75EE85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xmlns="" id="{3B614B8F-EE7D-41AC-A0F5-9892C31F801A}"/>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47179CC7-9AF4-46E7-B797-8660DCD82481}"/>
              </a:ext>
            </a:extLst>
          </p:cNvPr>
          <p:cNvSpPr>
            <a:spLocks noGrp="1"/>
          </p:cNvSpPr>
          <p:nvPr>
            <p:ph type="dt" sz="half" idx="10"/>
          </p:nvPr>
        </p:nvSpPr>
        <p:spPr/>
        <p:txBody>
          <a:bodyPr/>
          <a:lstStyle/>
          <a:p>
            <a:fld id="{5C63534E-8A36-450F-BE28-F998F725BA35}" type="datetimeFigureOut">
              <a:rPr lang="it-IT" smtClean="0"/>
              <a:t>24/04/2018</a:t>
            </a:fld>
            <a:endParaRPr lang="it-IT"/>
          </a:p>
        </p:txBody>
      </p:sp>
      <p:sp>
        <p:nvSpPr>
          <p:cNvPr id="8" name="Segnaposto piè di pagina 7">
            <a:extLst>
              <a:ext uri="{FF2B5EF4-FFF2-40B4-BE49-F238E27FC236}">
                <a16:creationId xmlns:a16="http://schemas.microsoft.com/office/drawing/2014/main" xmlns="" id="{1824BE7E-0C76-49FE-8E8B-085F7D3B95A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2B94396-517B-41A8-A8D9-B2A060C4EB96}"/>
              </a:ext>
            </a:extLst>
          </p:cNvPr>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89741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F0D4E6BB-0DC1-4849-A8A7-4DC72E60823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01DE5DD3-7341-420F-B76F-05996FC973E3}"/>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A81E9DFC-0080-4733-A660-E6BE0163988F}"/>
              </a:ext>
            </a:extLst>
          </p:cNvPr>
          <p:cNvSpPr>
            <a:spLocks noGrp="1"/>
          </p:cNvSpPr>
          <p:nvPr>
            <p:ph type="dt" sz="half" idx="10"/>
          </p:nvPr>
        </p:nvSpPr>
        <p:spPr/>
        <p:txBody>
          <a:bodyPr/>
          <a:lstStyle/>
          <a:p>
            <a:fld id="{403C870B-BFA1-4BDF-B37A-A34C1C9F2F88}"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71848D08-CF0C-4B93-AB1B-725F8F8D7D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443EB92-91FC-4B09-947B-38CC150F2582}"/>
              </a:ext>
            </a:extLst>
          </p:cNvPr>
          <p:cNvSpPr>
            <a:spLocks noGrp="1"/>
          </p:cNvSpPr>
          <p:nvPr>
            <p:ph type="sldNum" sz="quarter" idx="12"/>
          </p:nvPr>
        </p:nvSpPr>
        <p:spPr/>
        <p:txBody>
          <a:bodyPr/>
          <a:lstStyle/>
          <a:p>
            <a:fld id="{D205CA47-9DF9-4409-A59C-7EDBBA6D7E17}" type="slidenum">
              <a:rPr lang="it-IT" smtClean="0"/>
              <a:t>‹N›</a:t>
            </a:fld>
            <a:endParaRPr lang="it-IT"/>
          </a:p>
        </p:txBody>
      </p:sp>
    </p:spTree>
    <p:extLst>
      <p:ext uri="{BB962C8B-B14F-4D97-AF65-F5344CB8AC3E}">
        <p14:creationId xmlns:p14="http://schemas.microsoft.com/office/powerpoint/2010/main" val="110974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C63534E-8A36-450F-BE28-F998F725BA35}"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3608346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63534E-8A36-450F-BE28-F998F725BA35}"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2502433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C63534E-8A36-450F-BE28-F998F725BA35}"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2774179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C63534E-8A36-450F-BE28-F998F725BA35}"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19069533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C63534E-8A36-450F-BE28-F998F725BA35}" type="datetimeFigureOut">
              <a:rPr lang="it-IT" smtClean="0"/>
              <a:t>24/04/2018</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1475377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C63534E-8A36-450F-BE28-F998F725BA35}" type="datetimeFigureOut">
              <a:rPr lang="it-IT" smtClean="0"/>
              <a:t>24/04/2018</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1224553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3534E-8A36-450F-BE28-F998F725BA35}" type="datetimeFigureOut">
              <a:rPr lang="it-IT" smtClean="0"/>
              <a:t>24/04/2018</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36221360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C63534E-8A36-450F-BE28-F998F725BA35}"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9219378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C63534E-8A36-450F-BE28-F998F725BA35}"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215171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CAF8496-CBE7-4DF1-A9A2-A761BA486E5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4D5D6B0B-60D5-4CDF-A195-FDA3292FC71F}"/>
              </a:ext>
            </a:extLst>
          </p:cNvPr>
          <p:cNvSpPr>
            <a:spLocks noGrp="1"/>
          </p:cNvSpPr>
          <p:nvPr>
            <p:ph type="dt" sz="half" idx="10"/>
          </p:nvPr>
        </p:nvSpPr>
        <p:spPr/>
        <p:txBody>
          <a:bodyPr/>
          <a:lstStyle/>
          <a:p>
            <a:fld id="{5C63534E-8A36-450F-BE28-F998F725BA35}" type="datetimeFigureOut">
              <a:rPr lang="it-IT" smtClean="0"/>
              <a:t>24/04/2018</a:t>
            </a:fld>
            <a:endParaRPr lang="it-IT"/>
          </a:p>
        </p:txBody>
      </p:sp>
      <p:sp>
        <p:nvSpPr>
          <p:cNvPr id="4" name="Segnaposto piè di pagina 3">
            <a:extLst>
              <a:ext uri="{FF2B5EF4-FFF2-40B4-BE49-F238E27FC236}">
                <a16:creationId xmlns:a16="http://schemas.microsoft.com/office/drawing/2014/main" xmlns="" id="{B740A000-1698-4B3B-B3D1-DFE8BCD78CA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722A18DB-F6E2-4B0D-AFCA-32DC1A33FD20}"/>
              </a:ext>
            </a:extLst>
          </p:cNvPr>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13654485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C63534E-8A36-450F-BE28-F998F725BA35}"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38230957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C63534E-8A36-450F-BE28-F998F725BA35}"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8378E3F-1402-4B99-ACA9-3A11A1129D35}"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82028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5C63534E-8A36-450F-BE28-F998F725BA35}"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20164286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5C63534E-8A36-450F-BE28-F998F725BA35}"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378E3F-1402-4B99-ACA9-3A11A1129D35}"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657774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5C63534E-8A36-450F-BE28-F998F725BA35}"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4757529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63534E-8A36-450F-BE28-F998F725BA35}"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41007799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63534E-8A36-450F-BE28-F998F725BA35}"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41869045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569F37B-2679-47BF-9EFC-6F76044F9AF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93D6E7D3-6519-4308-8F4D-295F317350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A18536B8-5C57-417A-9351-2C2212C14C1C}"/>
              </a:ext>
            </a:extLst>
          </p:cNvPr>
          <p:cNvSpPr>
            <a:spLocks noGrp="1"/>
          </p:cNvSpPr>
          <p:nvPr>
            <p:ph type="dt" sz="half" idx="10"/>
          </p:nvPr>
        </p:nvSpPr>
        <p:spPr/>
        <p:txBody>
          <a:bodyPr/>
          <a:lstStyle/>
          <a:p>
            <a:fld id="{BB6F979C-28F8-4666-9663-4F01451CDE88}"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D8EB5358-7CB1-4257-BB2A-D11F42D701D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5C5BD87-67F2-468E-9E9A-A15C237AFABE}"/>
              </a:ext>
            </a:extLst>
          </p:cNvPr>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3520998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2BAF07E-BCF6-4443-B2C4-A4E8D52C423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3C838D2B-246E-4A1F-B830-CA817BB5B2A5}"/>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2434EFCE-8309-4381-87E7-98095DA2D1B8}"/>
              </a:ext>
            </a:extLst>
          </p:cNvPr>
          <p:cNvSpPr>
            <a:spLocks noGrp="1"/>
          </p:cNvSpPr>
          <p:nvPr>
            <p:ph type="dt" sz="half" idx="10"/>
          </p:nvPr>
        </p:nvSpPr>
        <p:spPr/>
        <p:txBody>
          <a:bodyPr/>
          <a:lstStyle/>
          <a:p>
            <a:fld id="{BB6F979C-28F8-4666-9663-4F01451CDE88}"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4A3A605C-C6D3-4CFE-B71A-4B56DEB31F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83B5C8B-31E0-4E20-A41F-60FC9FDC6AD7}"/>
              </a:ext>
            </a:extLst>
          </p:cNvPr>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2813651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E57467B-E3E7-4ED2-8A02-0631E50A410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DAEC262-85B4-410C-8C55-F7D794F56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xmlns="" id="{59875FDD-D838-4C0B-9BBB-912BF4789BF6}"/>
              </a:ext>
            </a:extLst>
          </p:cNvPr>
          <p:cNvSpPr>
            <a:spLocks noGrp="1"/>
          </p:cNvSpPr>
          <p:nvPr>
            <p:ph type="dt" sz="half" idx="10"/>
          </p:nvPr>
        </p:nvSpPr>
        <p:spPr/>
        <p:txBody>
          <a:bodyPr/>
          <a:lstStyle/>
          <a:p>
            <a:fld id="{BB6F979C-28F8-4666-9663-4F01451CDE88}"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239B4910-63AD-4C72-BC5C-F14C4D662FB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0B7A1B90-ACDA-4E89-90ED-72C2B78631DB}"/>
              </a:ext>
            </a:extLst>
          </p:cNvPr>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147509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59BFE16C-B325-440D-920D-BB6C9BA905E7}"/>
              </a:ext>
            </a:extLst>
          </p:cNvPr>
          <p:cNvSpPr>
            <a:spLocks noGrp="1"/>
          </p:cNvSpPr>
          <p:nvPr>
            <p:ph type="dt" sz="half" idx="10"/>
          </p:nvPr>
        </p:nvSpPr>
        <p:spPr/>
        <p:txBody>
          <a:bodyPr/>
          <a:lstStyle/>
          <a:p>
            <a:fld id="{5C63534E-8A36-450F-BE28-F998F725BA35}" type="datetimeFigureOut">
              <a:rPr lang="it-IT" smtClean="0"/>
              <a:t>24/04/2018</a:t>
            </a:fld>
            <a:endParaRPr lang="it-IT"/>
          </a:p>
        </p:txBody>
      </p:sp>
      <p:sp>
        <p:nvSpPr>
          <p:cNvPr id="3" name="Segnaposto piè di pagina 2">
            <a:extLst>
              <a:ext uri="{FF2B5EF4-FFF2-40B4-BE49-F238E27FC236}">
                <a16:creationId xmlns:a16="http://schemas.microsoft.com/office/drawing/2014/main" xmlns="" id="{EAA161E5-A504-48AF-953D-2794BDCA2BB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45C174BF-B676-4131-9665-10087106BA91}"/>
              </a:ext>
            </a:extLst>
          </p:cNvPr>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18453293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6B1BB11-EF20-4859-8919-9D7CAA7DF32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327799C-5C96-4228-88F7-925BC396B10E}"/>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03D4B8AA-CFC3-4144-94C2-2DE5BF5E54D8}"/>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1266905C-39E1-4B50-90BE-102232083533}"/>
              </a:ext>
            </a:extLst>
          </p:cNvPr>
          <p:cNvSpPr>
            <a:spLocks noGrp="1"/>
          </p:cNvSpPr>
          <p:nvPr>
            <p:ph type="dt" sz="half" idx="10"/>
          </p:nvPr>
        </p:nvSpPr>
        <p:spPr/>
        <p:txBody>
          <a:bodyPr/>
          <a:lstStyle/>
          <a:p>
            <a:fld id="{BB6F979C-28F8-4666-9663-4F01451CDE88}" type="datetimeFigureOut">
              <a:rPr lang="it-IT" smtClean="0"/>
              <a:t>24/04/2018</a:t>
            </a:fld>
            <a:endParaRPr lang="it-IT"/>
          </a:p>
        </p:txBody>
      </p:sp>
      <p:sp>
        <p:nvSpPr>
          <p:cNvPr id="6" name="Segnaposto piè di pagina 5">
            <a:extLst>
              <a:ext uri="{FF2B5EF4-FFF2-40B4-BE49-F238E27FC236}">
                <a16:creationId xmlns:a16="http://schemas.microsoft.com/office/drawing/2014/main" xmlns="" id="{211B00CF-ED9C-45ED-95FD-50851748A51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B71C98C1-84DF-4944-BBB4-D95CB03DF1DA}"/>
              </a:ext>
            </a:extLst>
          </p:cNvPr>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39652839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BE0AFC0-4DF5-4664-90E5-EEFBB13BA22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A24A7B7-D4B6-484B-B7DA-695D0FA6A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xmlns="" id="{1C841718-E9EB-4C33-8171-3A0EDB6FCB3E}"/>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943F4145-B75F-4ED0-8F22-73C996EE5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xmlns="" id="{078CA3AB-0D5E-4C6D-B4DC-52464B0D4D21}"/>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98DE42F7-74AE-40C0-AA21-D1D34F7959DF}"/>
              </a:ext>
            </a:extLst>
          </p:cNvPr>
          <p:cNvSpPr>
            <a:spLocks noGrp="1"/>
          </p:cNvSpPr>
          <p:nvPr>
            <p:ph type="dt" sz="half" idx="10"/>
          </p:nvPr>
        </p:nvSpPr>
        <p:spPr/>
        <p:txBody>
          <a:bodyPr/>
          <a:lstStyle/>
          <a:p>
            <a:fld id="{BB6F979C-28F8-4666-9663-4F01451CDE88}" type="datetimeFigureOut">
              <a:rPr lang="it-IT" smtClean="0"/>
              <a:t>24/04/2018</a:t>
            </a:fld>
            <a:endParaRPr lang="it-IT"/>
          </a:p>
        </p:txBody>
      </p:sp>
      <p:sp>
        <p:nvSpPr>
          <p:cNvPr id="8" name="Segnaposto piè di pagina 7">
            <a:extLst>
              <a:ext uri="{FF2B5EF4-FFF2-40B4-BE49-F238E27FC236}">
                <a16:creationId xmlns:a16="http://schemas.microsoft.com/office/drawing/2014/main" xmlns="" id="{2795FCDF-CAA5-4C60-B125-D770F85F2C3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013B136-9D92-44B3-99E2-4AC1ED75DF1E}"/>
              </a:ext>
            </a:extLst>
          </p:cNvPr>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7037700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96FC59-99B7-4722-ADD3-7EEC675D133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D1BC985C-2982-422B-AD12-0C63141F87D0}"/>
              </a:ext>
            </a:extLst>
          </p:cNvPr>
          <p:cNvSpPr>
            <a:spLocks noGrp="1"/>
          </p:cNvSpPr>
          <p:nvPr>
            <p:ph type="dt" sz="half" idx="10"/>
          </p:nvPr>
        </p:nvSpPr>
        <p:spPr/>
        <p:txBody>
          <a:bodyPr/>
          <a:lstStyle/>
          <a:p>
            <a:fld id="{BB6F979C-28F8-4666-9663-4F01451CDE88}" type="datetimeFigureOut">
              <a:rPr lang="it-IT" smtClean="0"/>
              <a:t>24/04/2018</a:t>
            </a:fld>
            <a:endParaRPr lang="it-IT"/>
          </a:p>
        </p:txBody>
      </p:sp>
      <p:sp>
        <p:nvSpPr>
          <p:cNvPr id="4" name="Segnaposto piè di pagina 3">
            <a:extLst>
              <a:ext uri="{FF2B5EF4-FFF2-40B4-BE49-F238E27FC236}">
                <a16:creationId xmlns:a16="http://schemas.microsoft.com/office/drawing/2014/main" xmlns="" id="{D8E4E34B-460D-4C49-A994-9A477D59089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C434E69D-A9E1-4FB2-AF20-D50C7B0A7CF8}"/>
              </a:ext>
            </a:extLst>
          </p:cNvPr>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3184687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4ACC35F2-3C56-47F6-899B-AED5448E46F8}"/>
              </a:ext>
            </a:extLst>
          </p:cNvPr>
          <p:cNvSpPr>
            <a:spLocks noGrp="1"/>
          </p:cNvSpPr>
          <p:nvPr>
            <p:ph type="dt" sz="half" idx="10"/>
          </p:nvPr>
        </p:nvSpPr>
        <p:spPr/>
        <p:txBody>
          <a:bodyPr/>
          <a:lstStyle/>
          <a:p>
            <a:fld id="{BB6F979C-28F8-4666-9663-4F01451CDE88}" type="datetimeFigureOut">
              <a:rPr lang="it-IT" smtClean="0"/>
              <a:t>24/04/2018</a:t>
            </a:fld>
            <a:endParaRPr lang="it-IT"/>
          </a:p>
        </p:txBody>
      </p:sp>
      <p:sp>
        <p:nvSpPr>
          <p:cNvPr id="3" name="Segnaposto piè di pagina 2">
            <a:extLst>
              <a:ext uri="{FF2B5EF4-FFF2-40B4-BE49-F238E27FC236}">
                <a16:creationId xmlns:a16="http://schemas.microsoft.com/office/drawing/2014/main" xmlns="" id="{F42F5E8E-2A43-49EB-B165-0F051661AA0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3B3792E9-32B6-4C76-8C5E-687F36F5A021}"/>
              </a:ext>
            </a:extLst>
          </p:cNvPr>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16783340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41D9503-1032-4A13-8B55-6A76692D488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86C5040F-A90E-4B00-A5A2-1390CE77F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E185A89F-1DB2-4D06-B057-4A31CF64E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3A9251FD-0FAB-4CD6-B93F-0893C52CA67A}"/>
              </a:ext>
            </a:extLst>
          </p:cNvPr>
          <p:cNvSpPr>
            <a:spLocks noGrp="1"/>
          </p:cNvSpPr>
          <p:nvPr>
            <p:ph type="dt" sz="half" idx="10"/>
          </p:nvPr>
        </p:nvSpPr>
        <p:spPr/>
        <p:txBody>
          <a:bodyPr/>
          <a:lstStyle/>
          <a:p>
            <a:fld id="{BB6F979C-28F8-4666-9663-4F01451CDE88}" type="datetimeFigureOut">
              <a:rPr lang="it-IT" smtClean="0"/>
              <a:t>24/04/2018</a:t>
            </a:fld>
            <a:endParaRPr lang="it-IT"/>
          </a:p>
        </p:txBody>
      </p:sp>
      <p:sp>
        <p:nvSpPr>
          <p:cNvPr id="6" name="Segnaposto piè di pagina 5">
            <a:extLst>
              <a:ext uri="{FF2B5EF4-FFF2-40B4-BE49-F238E27FC236}">
                <a16:creationId xmlns:a16="http://schemas.microsoft.com/office/drawing/2014/main" xmlns="" id="{DCC4836B-CAD2-4623-A451-BF74EA36B9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FB54467F-F4BF-4DDE-8FAA-92747BAB2487}"/>
              </a:ext>
            </a:extLst>
          </p:cNvPr>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25677480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BD9CF85-2A67-4CD8-83DF-D693E7F1308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E15561F3-F62C-4300-B037-9B66200D58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FC872CFC-7CCF-4F43-BE13-D8437AED2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31AF275F-6B2E-4E1D-88BB-B94632842E69}"/>
              </a:ext>
            </a:extLst>
          </p:cNvPr>
          <p:cNvSpPr>
            <a:spLocks noGrp="1"/>
          </p:cNvSpPr>
          <p:nvPr>
            <p:ph type="dt" sz="half" idx="10"/>
          </p:nvPr>
        </p:nvSpPr>
        <p:spPr/>
        <p:txBody>
          <a:bodyPr/>
          <a:lstStyle/>
          <a:p>
            <a:fld id="{BB6F979C-28F8-4666-9663-4F01451CDE88}" type="datetimeFigureOut">
              <a:rPr lang="it-IT" smtClean="0"/>
              <a:t>24/04/2018</a:t>
            </a:fld>
            <a:endParaRPr lang="it-IT"/>
          </a:p>
        </p:txBody>
      </p:sp>
      <p:sp>
        <p:nvSpPr>
          <p:cNvPr id="6" name="Segnaposto piè di pagina 5">
            <a:extLst>
              <a:ext uri="{FF2B5EF4-FFF2-40B4-BE49-F238E27FC236}">
                <a16:creationId xmlns:a16="http://schemas.microsoft.com/office/drawing/2014/main" xmlns="" id="{4EA894FD-D658-4823-8F86-AAC072A320F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F4F91597-85BA-46A1-8C05-D5287D7DEDF0}"/>
              </a:ext>
            </a:extLst>
          </p:cNvPr>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25439570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2054EDF-1E24-410E-8605-99A0ED7CF77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0C449C9D-C49B-494E-9E20-D02683C3769C}"/>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5F08038B-46D6-4339-8081-3F992BFED27C}"/>
              </a:ext>
            </a:extLst>
          </p:cNvPr>
          <p:cNvSpPr>
            <a:spLocks noGrp="1"/>
          </p:cNvSpPr>
          <p:nvPr>
            <p:ph type="dt" sz="half" idx="10"/>
          </p:nvPr>
        </p:nvSpPr>
        <p:spPr/>
        <p:txBody>
          <a:bodyPr/>
          <a:lstStyle/>
          <a:p>
            <a:fld id="{BB6F979C-28F8-4666-9663-4F01451CDE88}"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DA3B752F-0A7A-4EE5-B2DC-B89D71D30D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2EC3C6B-D212-4F8A-A80D-C9A498455B7B}"/>
              </a:ext>
            </a:extLst>
          </p:cNvPr>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27536900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5437E448-63FA-436C-8C4F-87EB9C2E6A7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21214A7E-C674-47A0-820F-1BAB044E5CED}"/>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E771E83-362F-411E-96FE-79135198DF02}"/>
              </a:ext>
            </a:extLst>
          </p:cNvPr>
          <p:cNvSpPr>
            <a:spLocks noGrp="1"/>
          </p:cNvSpPr>
          <p:nvPr>
            <p:ph type="dt" sz="half" idx="10"/>
          </p:nvPr>
        </p:nvSpPr>
        <p:spPr/>
        <p:txBody>
          <a:bodyPr/>
          <a:lstStyle/>
          <a:p>
            <a:fld id="{BB6F979C-28F8-4666-9663-4F01451CDE88}"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9C855344-8643-4684-B83E-9E77FE22BC7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BCFDBB1-DB7C-4FDD-97C5-6C72C23F4165}"/>
              </a:ext>
            </a:extLst>
          </p:cNvPr>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14369736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B6F979C-28F8-4666-9663-4F01451CDE88}" type="datetimeFigureOut">
              <a:rPr lang="it-IT" smtClean="0"/>
              <a:t>24/04/2018</a:t>
            </a:fld>
            <a:endParaRPr lang="it-IT"/>
          </a:p>
        </p:txBody>
      </p:sp>
      <p:sp>
        <p:nvSpPr>
          <p:cNvPr id="5" name="Footer Placeholder 4"/>
          <p:cNvSpPr>
            <a:spLocks noGrp="1"/>
          </p:cNvSpPr>
          <p:nvPr>
            <p:ph type="ftr" sz="quarter" idx="11"/>
          </p:nvPr>
        </p:nvSpPr>
        <p:spPr>
          <a:xfrm>
            <a:off x="1876424" y="5410201"/>
            <a:ext cx="5124886" cy="365125"/>
          </a:xfrm>
        </p:spPr>
        <p:txBody>
          <a:bodyPr/>
          <a:lstStyle/>
          <a:p>
            <a:endParaRPr lang="it-IT"/>
          </a:p>
        </p:txBody>
      </p:sp>
      <p:sp>
        <p:nvSpPr>
          <p:cNvPr id="6" name="Slide Number Placeholder 5"/>
          <p:cNvSpPr>
            <a:spLocks noGrp="1"/>
          </p:cNvSpPr>
          <p:nvPr>
            <p:ph type="sldNum" sz="quarter" idx="12"/>
          </p:nvPr>
        </p:nvSpPr>
        <p:spPr>
          <a:xfrm>
            <a:off x="9896911" y="5410199"/>
            <a:ext cx="771089" cy="365125"/>
          </a:xfrm>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8080647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B6F979C-28F8-4666-9663-4F01451CDE88}"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230301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201F665-BEFA-49B5-AC4E-04D820C584D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09581AC3-9A4D-42F2-9CF4-6E938ED44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2151D8E5-ED31-41B4-9BCF-78FF31D42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EA0AB5FB-1BA7-4A7E-A93D-EEA1555D0534}"/>
              </a:ext>
            </a:extLst>
          </p:cNvPr>
          <p:cNvSpPr>
            <a:spLocks noGrp="1"/>
          </p:cNvSpPr>
          <p:nvPr>
            <p:ph type="dt" sz="half" idx="10"/>
          </p:nvPr>
        </p:nvSpPr>
        <p:spPr/>
        <p:txBody>
          <a:bodyPr/>
          <a:lstStyle/>
          <a:p>
            <a:fld id="{5C63534E-8A36-450F-BE28-F998F725BA35}" type="datetimeFigureOut">
              <a:rPr lang="it-IT" smtClean="0"/>
              <a:t>24/04/2018</a:t>
            </a:fld>
            <a:endParaRPr lang="it-IT"/>
          </a:p>
        </p:txBody>
      </p:sp>
      <p:sp>
        <p:nvSpPr>
          <p:cNvPr id="6" name="Segnaposto piè di pagina 5">
            <a:extLst>
              <a:ext uri="{FF2B5EF4-FFF2-40B4-BE49-F238E27FC236}">
                <a16:creationId xmlns:a16="http://schemas.microsoft.com/office/drawing/2014/main" xmlns="" id="{D6939869-0D90-4D5D-89C0-E454942A11F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DE0ACFD1-B565-4B7E-A66A-A06F95F3EC5F}"/>
              </a:ext>
            </a:extLst>
          </p:cNvPr>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20800694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B6F979C-28F8-4666-9663-4F01451CDE88}"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11139265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B6F979C-28F8-4666-9663-4F01451CDE88}"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4316596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B6F979C-28F8-4666-9663-4F01451CDE88}" type="datetimeFigureOut">
              <a:rPr lang="it-IT" smtClean="0"/>
              <a:t>24/04/2018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31992761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B6F979C-28F8-4666-9663-4F01451CDE88}" type="datetimeFigureOut">
              <a:rPr lang="it-IT" smtClean="0"/>
              <a:t>24/04/2018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6937332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F979C-28F8-4666-9663-4F01451CDE88}" type="datetimeFigureOut">
              <a:rPr lang="it-IT" smtClean="0"/>
              <a:t>24/04/2018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14133230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B6F979C-28F8-4666-9663-4F01451CDE88}"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40745648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B6F979C-28F8-4666-9663-4F01451CDE88}"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14988676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B6F979C-28F8-4666-9663-4F01451CDE88}"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7912314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B6F979C-28F8-4666-9663-4F01451CDE88}"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18512133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B6F979C-28F8-4666-9663-4F01451CDE88}"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1799A33-31E9-4A7A-A297-B32E5AAE2EE3}"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5029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937209-12BB-4447-A76F-A90F00F3A7F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EE1165C4-B904-4A14-818E-D1359A472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F0296EB9-03D0-4666-989F-FC8CB200D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7DCC9654-5F8F-4F02-A366-49A8B53F57FB}"/>
              </a:ext>
            </a:extLst>
          </p:cNvPr>
          <p:cNvSpPr>
            <a:spLocks noGrp="1"/>
          </p:cNvSpPr>
          <p:nvPr>
            <p:ph type="dt" sz="half" idx="10"/>
          </p:nvPr>
        </p:nvSpPr>
        <p:spPr/>
        <p:txBody>
          <a:bodyPr/>
          <a:lstStyle/>
          <a:p>
            <a:fld id="{5C63534E-8A36-450F-BE28-F998F725BA35}" type="datetimeFigureOut">
              <a:rPr lang="it-IT" smtClean="0"/>
              <a:t>24/04/2018</a:t>
            </a:fld>
            <a:endParaRPr lang="it-IT"/>
          </a:p>
        </p:txBody>
      </p:sp>
      <p:sp>
        <p:nvSpPr>
          <p:cNvPr id="6" name="Segnaposto piè di pagina 5">
            <a:extLst>
              <a:ext uri="{FF2B5EF4-FFF2-40B4-BE49-F238E27FC236}">
                <a16:creationId xmlns:a16="http://schemas.microsoft.com/office/drawing/2014/main" xmlns="" id="{013CFDA7-9563-4D6B-9BF2-50CBE6FDF05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3305B304-EE69-4FA6-8681-223AFFCB6D66}"/>
              </a:ext>
            </a:extLst>
          </p:cNvPr>
          <p:cNvSpPr>
            <a:spLocks noGrp="1"/>
          </p:cNvSpPr>
          <p:nvPr>
            <p:ph type="sldNum" sz="quarter" idx="12"/>
          </p:nvPr>
        </p:nvSpPr>
        <p:spPr/>
        <p:txBody>
          <a:bodyPr/>
          <a:lstStyle/>
          <a:p>
            <a:fld id="{E8378E3F-1402-4B99-ACA9-3A11A1129D35}" type="slidenum">
              <a:rPr lang="it-IT" smtClean="0"/>
              <a:t>‹N›</a:t>
            </a:fld>
            <a:endParaRPr lang="it-IT"/>
          </a:p>
        </p:txBody>
      </p:sp>
    </p:spTree>
    <p:extLst>
      <p:ext uri="{BB962C8B-B14F-4D97-AF65-F5344CB8AC3E}">
        <p14:creationId xmlns:p14="http://schemas.microsoft.com/office/powerpoint/2010/main" val="1529971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B6F979C-28F8-4666-9663-4F01451CDE88}" type="datetimeFigureOut">
              <a:rPr lang="it-IT" smtClean="0"/>
              <a:t>24/04/2018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7942416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BB6F979C-28F8-4666-9663-4F01451CDE88}" type="datetimeFigureOut">
              <a:rPr lang="it-IT" smtClean="0"/>
              <a:t>24/04/2018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31710231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BB6F979C-28F8-4666-9663-4F01451CDE88}" type="datetimeFigureOut">
              <a:rPr lang="it-IT" smtClean="0"/>
              <a:t>24/04/2018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40910076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B6F979C-28F8-4666-9663-4F01451CDE88}"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22228889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B6F979C-28F8-4666-9663-4F01451CDE88}" type="datetimeFigureOut">
              <a:rPr lang="it-IT" smtClean="0"/>
              <a:t>24/04/2018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1799A33-31E9-4A7A-A297-B32E5AAE2EE3}" type="slidenum">
              <a:rPr lang="it-IT" smtClean="0"/>
              <a:t>‹N›</a:t>
            </a:fld>
            <a:endParaRPr lang="it-IT"/>
          </a:p>
        </p:txBody>
      </p:sp>
    </p:spTree>
    <p:extLst>
      <p:ext uri="{BB962C8B-B14F-4D97-AF65-F5344CB8AC3E}">
        <p14:creationId xmlns:p14="http://schemas.microsoft.com/office/powerpoint/2010/main" val="317901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5.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9862DB70-3522-4A3E-9F27-9C22468640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4792FC39-9900-4A5C-B04A-9A40F9F6F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5B19ED00-19A0-4A79-AA90-61E4F7306A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3534E-8A36-450F-BE28-F998F725BA35}"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592C53B1-7DC3-472B-828D-7A4795DED3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5B894073-2FC6-400B-A5F3-3706506CC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78E3F-1402-4B99-ACA9-3A11A1129D35}" type="slidenum">
              <a:rPr lang="it-IT" smtClean="0"/>
              <a:t>‹N›</a:t>
            </a:fld>
            <a:endParaRPr lang="it-IT"/>
          </a:p>
        </p:txBody>
      </p:sp>
    </p:spTree>
    <p:extLst>
      <p:ext uri="{BB962C8B-B14F-4D97-AF65-F5344CB8AC3E}">
        <p14:creationId xmlns:p14="http://schemas.microsoft.com/office/powerpoint/2010/main" val="380233471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940FB2E6-D24F-43C3-9413-73852879B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4A4337F-48FC-4872-AC5D-4210C55152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AD9B9AE3-FD6A-4B30-8CC0-D66C8322DC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97FD7-002D-48BE-A9C4-51611867A420}"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276E645F-6A06-4B77-9A40-D2224E19EA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A5BDD1E4-D7CF-4497-861E-A3E326BFC7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E0BDF-C382-4CC0-8C58-1361E66A637E}" type="slidenum">
              <a:rPr lang="it-IT" smtClean="0"/>
              <a:t>‹N›</a:t>
            </a:fld>
            <a:endParaRPr lang="it-IT"/>
          </a:p>
        </p:txBody>
      </p:sp>
    </p:spTree>
    <p:extLst>
      <p:ext uri="{BB962C8B-B14F-4D97-AF65-F5344CB8AC3E}">
        <p14:creationId xmlns:p14="http://schemas.microsoft.com/office/powerpoint/2010/main" val="2388716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69DB6B-418B-41EE-8DFB-6D4A53236E8C}" type="datetimeFigureOut">
              <a:rPr lang="it-IT" smtClean="0"/>
              <a:t>24/04/2018</a:t>
            </a:fld>
            <a:endParaRPr lang="it-IT"/>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A0B2E2-2CF7-4EBC-B4DA-6485E8C1D50F}" type="slidenum">
              <a:rPr lang="it-IT" smtClean="0"/>
              <a:t>‹N›</a:t>
            </a:fld>
            <a:endParaRPr lang="it-IT"/>
          </a:p>
        </p:txBody>
      </p:sp>
    </p:spTree>
    <p:extLst>
      <p:ext uri="{BB962C8B-B14F-4D97-AF65-F5344CB8AC3E}">
        <p14:creationId xmlns:p14="http://schemas.microsoft.com/office/powerpoint/2010/main" val="1189219520"/>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F8A7D205-6C9F-4C42-A7D6-6819E26EC5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0C749FDB-AABB-4060-86A2-29BD0A6DF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A56AEBE-C5E4-4C19-ABE9-719952F0A3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C870B-BFA1-4BDF-B37A-A34C1C9F2F88}"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672C7162-E5B2-422D-BA0D-CF3360BDEA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1CC459F3-9B33-4A20-A697-E56E0D56F0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5CA47-9DF9-4409-A59C-7EDBBA6D7E17}" type="slidenum">
              <a:rPr lang="it-IT" smtClean="0"/>
              <a:t>‹N›</a:t>
            </a:fld>
            <a:endParaRPr lang="it-IT"/>
          </a:p>
        </p:txBody>
      </p:sp>
    </p:spTree>
    <p:extLst>
      <p:ext uri="{BB962C8B-B14F-4D97-AF65-F5344CB8AC3E}">
        <p14:creationId xmlns:p14="http://schemas.microsoft.com/office/powerpoint/2010/main" val="23640093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C63534E-8A36-450F-BE28-F998F725BA35}" type="datetimeFigureOut">
              <a:rPr lang="it-IT" smtClean="0"/>
              <a:t>24/04/2018</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8378E3F-1402-4B99-ACA9-3A11A1129D35}" type="slidenum">
              <a:rPr lang="it-IT" smtClean="0"/>
              <a:t>‹N›</a:t>
            </a:fld>
            <a:endParaRPr lang="it-IT"/>
          </a:p>
        </p:txBody>
      </p:sp>
    </p:spTree>
    <p:extLst>
      <p:ext uri="{BB962C8B-B14F-4D97-AF65-F5344CB8AC3E}">
        <p14:creationId xmlns:p14="http://schemas.microsoft.com/office/powerpoint/2010/main" val="240110247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DAA0AD1-B0A6-4E2E-993C-64566B1A3F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3D71B10-F69B-4C00-B4DB-8E45E27EE8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F0B7504-8A36-482B-9C33-0A39B4D140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F979C-28F8-4666-9663-4F01451CDE88}" type="datetimeFigureOut">
              <a:rPr lang="it-IT" smtClean="0"/>
              <a:t>24/04/2018</a:t>
            </a:fld>
            <a:endParaRPr lang="it-IT"/>
          </a:p>
        </p:txBody>
      </p:sp>
      <p:sp>
        <p:nvSpPr>
          <p:cNvPr id="5" name="Segnaposto piè di pagina 4">
            <a:extLst>
              <a:ext uri="{FF2B5EF4-FFF2-40B4-BE49-F238E27FC236}">
                <a16:creationId xmlns:a16="http://schemas.microsoft.com/office/drawing/2014/main" xmlns="" id="{E459F18D-03E7-4821-BB70-5A8746D06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1FB141D3-C342-43C2-948E-2E7924D9F3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99A33-31E9-4A7A-A297-B32E5AAE2EE3}" type="slidenum">
              <a:rPr lang="it-IT" smtClean="0"/>
              <a:t>‹N›</a:t>
            </a:fld>
            <a:endParaRPr lang="it-IT"/>
          </a:p>
        </p:txBody>
      </p:sp>
    </p:spTree>
    <p:extLst>
      <p:ext uri="{BB962C8B-B14F-4D97-AF65-F5344CB8AC3E}">
        <p14:creationId xmlns:p14="http://schemas.microsoft.com/office/powerpoint/2010/main" val="79032906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63534E-8A36-450F-BE28-F998F725BA35}" type="datetimeFigureOut">
              <a:rPr lang="it-IT" smtClean="0"/>
              <a:t>24/04/2018</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8378E3F-1402-4B99-ACA9-3A11A1129D35}" type="slidenum">
              <a:rPr lang="it-IT" smtClean="0"/>
              <a:t>‹N›</a:t>
            </a:fld>
            <a:endParaRPr lang="it-IT"/>
          </a:p>
        </p:txBody>
      </p:sp>
    </p:spTree>
    <p:extLst>
      <p:ext uri="{BB962C8B-B14F-4D97-AF65-F5344CB8AC3E}">
        <p14:creationId xmlns:p14="http://schemas.microsoft.com/office/powerpoint/2010/main" val="3764296404"/>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hyperlink" Target="http://www.almalaurea.it/universita/occupazione/occupazione15/volume" TargetMode="External"/><Relationship Id="rId2" Type="http://schemas.openxmlformats.org/officeDocument/2006/relationships/chart" Target="../charts/chart5.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hyperlink" Target="http://www.almalaurea.it/universita/occupazione/occupazione15/volume" TargetMode="Externa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hyperlink" Target="http://www.almalaurea.it/universita/occupazione/occupazione15/volume" TargetMode="Externa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imeshighereducation.com/sites/default/files/how-do-you-rate-the-importance-of-employability-skills-161116-large.jpg" TargetMode="External"/><Relationship Id="rId2" Type="http://schemas.openxmlformats.org/officeDocument/2006/relationships/hyperlink" Target="https://www.timeshighereducation.com/sites/default/files/which-of-the-following-skills-and-experience-are-the-most-predictive-of-a-graduates-employability-161116-large.jpg" TargetMode="External"/><Relationship Id="rId1" Type="http://schemas.openxmlformats.org/officeDocument/2006/relationships/slideLayout" Target="../slideLayouts/slideLayout5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timeshighereducation.com/features/which-countries-and-universities-produce-most-employable-graduates#survey-answer" TargetMode="Externa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hyperlink" Target="https://www.topuniversities.com/university-rankings/world-university-rankings/2018" TargetMode="Externa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hyperlink" Target="https://www.topuniversities.com/university-rankings/employability-rankings/2018" TargetMode="Externa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hyperlink" Target="http://www.almalaurea.it/universita/occupazione/occupazione15/volume" TargetMode="External"/><Relationship Id="rId2" Type="http://schemas.openxmlformats.org/officeDocument/2006/relationships/chart" Target="../charts/chart2.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7.xml"/><Relationship Id="rId4" Type="http://schemas.openxmlformats.org/officeDocument/2006/relationships/hyperlink" Target="http://www.almalaurea.it/universita/occupazione/occupazione15/volu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87655" y="415928"/>
            <a:ext cx="9695848" cy="1172116"/>
          </a:xfrm>
        </p:spPr>
        <p:txBody>
          <a:bodyPr>
            <a:normAutofit fontScale="90000"/>
          </a:bodyPr>
          <a:lstStyle/>
          <a:p>
            <a:r>
              <a:rPr lang="it-IT" sz="4400" dirty="0">
                <a:solidFill>
                  <a:schemeClr val="accent1"/>
                </a:solidFill>
              </a:rPr>
              <a:t>Perché parliamo del mercato del lavoro come orientamento post liceo</a:t>
            </a:r>
          </a:p>
        </p:txBody>
      </p:sp>
      <p:sp>
        <p:nvSpPr>
          <p:cNvPr id="3" name="CasellaDiTesto 2">
            <a:extLst>
              <a:ext uri="{FF2B5EF4-FFF2-40B4-BE49-F238E27FC236}">
                <a16:creationId xmlns:a16="http://schemas.microsoft.com/office/drawing/2014/main" xmlns="" id="{D16046C6-5B0C-4495-A041-10706ABB9EC5}"/>
              </a:ext>
            </a:extLst>
          </p:cNvPr>
          <p:cNvSpPr txBox="1"/>
          <p:nvPr/>
        </p:nvSpPr>
        <p:spPr>
          <a:xfrm>
            <a:off x="1703672" y="2015468"/>
            <a:ext cx="8181474" cy="1200329"/>
          </a:xfrm>
          <a:prstGeom prst="rect">
            <a:avLst/>
          </a:prstGeom>
          <a:noFill/>
        </p:spPr>
        <p:txBody>
          <a:bodyPr wrap="square" rtlCol="0">
            <a:spAutoFit/>
          </a:bodyPr>
          <a:lstStyle/>
          <a:p>
            <a:r>
              <a:rPr lang="it-IT" sz="2400" dirty="0"/>
              <a:t>Il mercato del lavoro è spesso visto come un’entità distaccata dal percorso di studi, un soggetto poco raccomandabile con cui fare i conti a fine percorso.</a:t>
            </a:r>
          </a:p>
        </p:txBody>
      </p:sp>
      <p:sp>
        <p:nvSpPr>
          <p:cNvPr id="4" name="CasellaDiTesto 3">
            <a:extLst>
              <a:ext uri="{FF2B5EF4-FFF2-40B4-BE49-F238E27FC236}">
                <a16:creationId xmlns:a16="http://schemas.microsoft.com/office/drawing/2014/main" xmlns="" id="{2885EBF4-926A-46E7-9B75-CA708E4DF639}"/>
              </a:ext>
            </a:extLst>
          </p:cNvPr>
          <p:cNvSpPr txBox="1"/>
          <p:nvPr/>
        </p:nvSpPr>
        <p:spPr>
          <a:xfrm>
            <a:off x="1703672" y="3497824"/>
            <a:ext cx="9595526" cy="2308324"/>
          </a:xfrm>
          <a:prstGeom prst="rect">
            <a:avLst/>
          </a:prstGeom>
          <a:noFill/>
        </p:spPr>
        <p:txBody>
          <a:bodyPr wrap="square" rtlCol="0">
            <a:spAutoFit/>
          </a:bodyPr>
          <a:lstStyle/>
          <a:p>
            <a:r>
              <a:rPr lang="it-IT" sz="2400" dirty="0"/>
              <a:t>Nulla di tutto ciò è più sbagliato: il mercato del lavoro costituisce una parte fondamentale della nostra società e della nostra vita. Il suo rapporto con il percorso di studi è molto forte, persino quando i due cammini appaiono sconnessi. </a:t>
            </a:r>
          </a:p>
          <a:p>
            <a:r>
              <a:rPr lang="it-IT" sz="2400" dirty="0"/>
              <a:t>Iniziare a capirlo costituisce il primo passo verso la propria esperienza professionale (e di vita).</a:t>
            </a:r>
          </a:p>
        </p:txBody>
      </p:sp>
    </p:spTree>
    <p:extLst>
      <p:ext uri="{BB962C8B-B14F-4D97-AF65-F5344CB8AC3E}">
        <p14:creationId xmlns:p14="http://schemas.microsoft.com/office/powerpoint/2010/main" val="35633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1"/>
                </a:solidFill>
              </a:rPr>
              <a:t>Efficacia della laurea nel lavoro</a:t>
            </a:r>
          </a:p>
        </p:txBody>
      </p:sp>
      <p:graphicFrame>
        <p:nvGraphicFramePr>
          <p:cNvPr id="10" name="Grafico 9">
            <a:extLst>
              <a:ext uri="{FF2B5EF4-FFF2-40B4-BE49-F238E27FC236}">
                <a16:creationId xmlns:a16="http://schemas.microsoft.com/office/drawing/2014/main" xmlns="" id="{320D86A3-45A2-4B46-A10C-BFF5BB2E57D2}"/>
              </a:ext>
            </a:extLst>
          </p:cNvPr>
          <p:cNvGraphicFramePr/>
          <p:nvPr>
            <p:extLst>
              <p:ext uri="{D42A27DB-BD31-4B8C-83A1-F6EECF244321}">
                <p14:modId xmlns:p14="http://schemas.microsoft.com/office/powerpoint/2010/main" val="2476252147"/>
              </p:ext>
            </p:extLst>
          </p:nvPr>
        </p:nvGraphicFramePr>
        <p:xfrm>
          <a:off x="995050" y="1595120"/>
          <a:ext cx="816927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ttangolo 2">
            <a:extLst>
              <a:ext uri="{FF2B5EF4-FFF2-40B4-BE49-F238E27FC236}">
                <a16:creationId xmlns:a16="http://schemas.microsoft.com/office/drawing/2014/main" xmlns="" id="{B638B097-9495-4D5C-95B9-E0173D08C054}"/>
              </a:ext>
            </a:extLst>
          </p:cNvPr>
          <p:cNvSpPr/>
          <p:nvPr/>
        </p:nvSpPr>
        <p:spPr>
          <a:xfrm>
            <a:off x="995050" y="6233890"/>
            <a:ext cx="4160113" cy="276999"/>
          </a:xfrm>
          <a:prstGeom prst="rect">
            <a:avLst/>
          </a:prstGeom>
        </p:spPr>
        <p:txBody>
          <a:bodyPr wrap="none">
            <a:spAutoFit/>
          </a:bodyPr>
          <a:lstStyle/>
          <a:p>
            <a:r>
              <a:rPr lang="it-IT" sz="1200" dirty="0">
                <a:hlinkClick r:id="rId3"/>
              </a:rPr>
              <a:t>Fonte: XIX indagine Almalaurea sul profilo dei laureati</a:t>
            </a:r>
            <a:endParaRPr lang="it-IT" sz="1200" dirty="0"/>
          </a:p>
        </p:txBody>
      </p:sp>
    </p:spTree>
    <p:extLst>
      <p:ext uri="{BB962C8B-B14F-4D97-AF65-F5344CB8AC3E}">
        <p14:creationId xmlns:p14="http://schemas.microsoft.com/office/powerpoint/2010/main" val="113843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79057" y="365125"/>
            <a:ext cx="9038122" cy="1800559"/>
          </a:xfrm>
        </p:spPr>
        <p:txBody>
          <a:bodyPr>
            <a:noAutofit/>
          </a:bodyPr>
          <a:lstStyle/>
          <a:p>
            <a:r>
              <a:rPr lang="it-IT" sz="3200" dirty="0">
                <a:solidFill>
                  <a:schemeClr val="accent1"/>
                </a:solidFill>
              </a:rPr>
              <a:t>Laureati primo livello e magistrali 2015: valutazione esiti occupazionali ad un anno dal titolo </a:t>
            </a:r>
          </a:p>
        </p:txBody>
      </p:sp>
      <p:sp>
        <p:nvSpPr>
          <p:cNvPr id="6" name="AutoShape 3"/>
          <p:cNvSpPr>
            <a:spLocks noChangeAspect="1" noChangeArrowheads="1" noTextEdit="1"/>
          </p:cNvSpPr>
          <p:nvPr/>
        </p:nvSpPr>
        <p:spPr bwMode="auto">
          <a:xfrm>
            <a:off x="4027488" y="1825625"/>
            <a:ext cx="41370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 name="CasellaDiTesto 2">
            <a:extLst>
              <a:ext uri="{FF2B5EF4-FFF2-40B4-BE49-F238E27FC236}">
                <a16:creationId xmlns:a16="http://schemas.microsoft.com/office/drawing/2014/main" xmlns="" id="{EBEF764F-DF9C-4914-9FDD-2A0C286D7AC9}"/>
              </a:ext>
            </a:extLst>
          </p:cNvPr>
          <p:cNvSpPr txBox="1"/>
          <p:nvPr/>
        </p:nvSpPr>
        <p:spPr>
          <a:xfrm>
            <a:off x="1232439" y="6549669"/>
            <a:ext cx="5590097" cy="276999"/>
          </a:xfrm>
          <a:prstGeom prst="rect">
            <a:avLst/>
          </a:prstGeom>
          <a:noFill/>
        </p:spPr>
        <p:txBody>
          <a:bodyPr wrap="square" rtlCol="0">
            <a:spAutoFit/>
          </a:bodyPr>
          <a:lstStyle/>
          <a:p>
            <a:r>
              <a:rPr lang="it-IT" sz="1200" dirty="0">
                <a:hlinkClick r:id="rId2"/>
              </a:rPr>
              <a:t>Fonte: XIX indagine Almalaurea sul profilo dei laureati</a:t>
            </a:r>
            <a:endParaRPr lang="it-IT" sz="1200" dirty="0"/>
          </a:p>
        </p:txBody>
      </p:sp>
      <p:graphicFrame>
        <p:nvGraphicFramePr>
          <p:cNvPr id="5" name="Tabella 4">
            <a:extLst>
              <a:ext uri="{FF2B5EF4-FFF2-40B4-BE49-F238E27FC236}">
                <a16:creationId xmlns:a16="http://schemas.microsoft.com/office/drawing/2014/main" xmlns="" id="{4A1BFD59-9CA7-41E2-B1F8-76B5A67318C7}"/>
              </a:ext>
            </a:extLst>
          </p:cNvPr>
          <p:cNvGraphicFramePr>
            <a:graphicFrameLocks noGrp="1"/>
          </p:cNvGraphicFramePr>
          <p:nvPr>
            <p:extLst>
              <p:ext uri="{D42A27DB-BD31-4B8C-83A1-F6EECF244321}">
                <p14:modId xmlns:p14="http://schemas.microsoft.com/office/powerpoint/2010/main" val="1503982446"/>
              </p:ext>
            </p:extLst>
          </p:nvPr>
        </p:nvGraphicFramePr>
        <p:xfrm>
          <a:off x="1655134" y="2075815"/>
          <a:ext cx="9462045" cy="4417060"/>
        </p:xfrm>
        <a:graphic>
          <a:graphicData uri="http://schemas.openxmlformats.org/drawingml/2006/table">
            <a:tbl>
              <a:tblPr firstRow="1" bandRow="1">
                <a:tableStyleId>{5C22544A-7EE6-4342-B048-85BDC9FD1C3A}</a:tableStyleId>
              </a:tblPr>
              <a:tblGrid>
                <a:gridCol w="3154015">
                  <a:extLst>
                    <a:ext uri="{9D8B030D-6E8A-4147-A177-3AD203B41FA5}">
                      <a16:colId xmlns:a16="http://schemas.microsoft.com/office/drawing/2014/main" xmlns="" val="2558048448"/>
                    </a:ext>
                  </a:extLst>
                </a:gridCol>
                <a:gridCol w="3154015">
                  <a:extLst>
                    <a:ext uri="{9D8B030D-6E8A-4147-A177-3AD203B41FA5}">
                      <a16:colId xmlns:a16="http://schemas.microsoft.com/office/drawing/2014/main" xmlns="" val="2196363386"/>
                    </a:ext>
                  </a:extLst>
                </a:gridCol>
                <a:gridCol w="3154015">
                  <a:extLst>
                    <a:ext uri="{9D8B030D-6E8A-4147-A177-3AD203B41FA5}">
                      <a16:colId xmlns:a16="http://schemas.microsoft.com/office/drawing/2014/main" xmlns="" val="1060858669"/>
                    </a:ext>
                  </a:extLst>
                </a:gridCol>
              </a:tblGrid>
              <a:tr h="370840">
                <a:tc>
                  <a:txBody>
                    <a:bodyPr/>
                    <a:lstStyle/>
                    <a:p>
                      <a:pPr algn="l" fontAlgn="b"/>
                      <a:r>
                        <a:rPr lang="it-IT" sz="1600" b="1" i="0" u="none" strike="noStrike" dirty="0">
                          <a:solidFill>
                            <a:srgbClr val="FFFFFF"/>
                          </a:solidFill>
                          <a:effectLst/>
                          <a:latin typeface="Calibri" panose="020F0502020204030204" pitchFamily="34" charset="0"/>
                        </a:rPr>
                        <a:t>Condizione </a:t>
                      </a:r>
                    </a:p>
                  </a:txBody>
                  <a:tcPr marL="6350" marR="6350" marT="6350" anchor="b"/>
                </a:tc>
                <a:tc>
                  <a:txBody>
                    <a:bodyPr/>
                    <a:lstStyle/>
                    <a:p>
                      <a:pPr algn="l" fontAlgn="b"/>
                      <a:r>
                        <a:rPr lang="it-IT" sz="1600" b="1" i="0" u="none" strike="noStrike" dirty="0" err="1">
                          <a:solidFill>
                            <a:srgbClr val="FFFFFF"/>
                          </a:solidFill>
                          <a:effectLst/>
                          <a:latin typeface="Calibri" panose="020F0502020204030204" pitchFamily="34" charset="0"/>
                        </a:rPr>
                        <a:t>Odds</a:t>
                      </a:r>
                      <a:r>
                        <a:rPr lang="it-IT" sz="1600" b="1" i="0" u="none" strike="noStrike" dirty="0">
                          <a:solidFill>
                            <a:srgbClr val="FFFFFF"/>
                          </a:solidFill>
                          <a:effectLst/>
                          <a:latin typeface="Calibri" panose="020F0502020204030204" pitchFamily="34" charset="0"/>
                        </a:rPr>
                        <a:t> Ratio</a:t>
                      </a:r>
                    </a:p>
                  </a:txBody>
                  <a:tcPr marL="6350" marR="6350" marT="6350" anchor="b"/>
                </a:tc>
                <a:tc>
                  <a:txBody>
                    <a:bodyPr/>
                    <a:lstStyle/>
                    <a:p>
                      <a:pPr algn="l" fontAlgn="b"/>
                      <a:r>
                        <a:rPr lang="it-IT" sz="1600" b="1" i="0" u="none" strike="noStrike" dirty="0">
                          <a:solidFill>
                            <a:srgbClr val="FFFFFF"/>
                          </a:solidFill>
                          <a:effectLst/>
                          <a:latin typeface="Calibri" panose="020F0502020204030204" pitchFamily="34" charset="0"/>
                        </a:rPr>
                        <a:t>Evento 0</a:t>
                      </a:r>
                    </a:p>
                  </a:txBody>
                  <a:tcPr marL="6350" marR="6350" marT="6350" anchor="b"/>
                </a:tc>
                <a:extLst>
                  <a:ext uri="{0D108BD9-81ED-4DB2-BD59-A6C34878D82A}">
                    <a16:rowId xmlns:a16="http://schemas.microsoft.com/office/drawing/2014/main" xmlns="" val="2752529267"/>
                  </a:ext>
                </a:extLst>
              </a:tr>
              <a:tr h="370840">
                <a:tc>
                  <a:txBody>
                    <a:bodyPr/>
                    <a:lstStyle/>
                    <a:p>
                      <a:pPr algn="l" fontAlgn="b"/>
                      <a:r>
                        <a:rPr lang="it-IT" sz="1600" b="0" i="0" u="none" strike="noStrike" dirty="0">
                          <a:solidFill>
                            <a:srgbClr val="000000"/>
                          </a:solidFill>
                          <a:effectLst/>
                          <a:latin typeface="Calibri" panose="020F0502020204030204" pitchFamily="34" charset="0"/>
                        </a:rPr>
                        <a:t>Tirocinio durante gli studi </a:t>
                      </a:r>
                    </a:p>
                  </a:txBody>
                  <a:tcPr marL="6350" marR="6350" marT="6350" anchor="b"/>
                </a:tc>
                <a:tc>
                  <a:txBody>
                    <a:bodyPr/>
                    <a:lstStyle/>
                    <a:p>
                      <a:pPr algn="l" fontAlgn="b"/>
                      <a:r>
                        <a:rPr lang="it-IT" sz="1600" b="0" i="0" u="none" strike="noStrike">
                          <a:solidFill>
                            <a:srgbClr val="000000"/>
                          </a:solidFill>
                          <a:effectLst/>
                          <a:latin typeface="Calibri" panose="020F0502020204030204" pitchFamily="34" charset="0"/>
                        </a:rPr>
                        <a:t>1,08</a:t>
                      </a:r>
                    </a:p>
                  </a:txBody>
                  <a:tcPr marL="6350" marR="6350" marT="6350" anchor="b"/>
                </a:tc>
                <a:tc>
                  <a:txBody>
                    <a:bodyPr/>
                    <a:lstStyle/>
                    <a:p>
                      <a:pPr algn="l" fontAlgn="b"/>
                      <a:r>
                        <a:rPr lang="it-IT" sz="1600" b="0" i="0" u="none" strike="noStrike" dirty="0">
                          <a:solidFill>
                            <a:srgbClr val="000000"/>
                          </a:solidFill>
                          <a:effectLst/>
                          <a:latin typeface="Calibri" panose="020F0502020204030204" pitchFamily="34" charset="0"/>
                        </a:rPr>
                        <a:t>Nessun tirocinio </a:t>
                      </a:r>
                    </a:p>
                  </a:txBody>
                  <a:tcPr marL="6350" marR="6350" marT="6350" anchor="b"/>
                </a:tc>
                <a:extLst>
                  <a:ext uri="{0D108BD9-81ED-4DB2-BD59-A6C34878D82A}">
                    <a16:rowId xmlns:a16="http://schemas.microsoft.com/office/drawing/2014/main" xmlns="" val="615129525"/>
                  </a:ext>
                </a:extLst>
              </a:tr>
              <a:tr h="370840">
                <a:tc>
                  <a:txBody>
                    <a:bodyPr/>
                    <a:lstStyle/>
                    <a:p>
                      <a:pPr algn="l" fontAlgn="b"/>
                      <a:r>
                        <a:rPr lang="it-IT" sz="1600" b="0" i="0" u="none" strike="noStrike" dirty="0">
                          <a:solidFill>
                            <a:srgbClr val="000000"/>
                          </a:solidFill>
                          <a:effectLst/>
                          <a:latin typeface="Calibri" panose="020F0502020204030204" pitchFamily="34" charset="0"/>
                        </a:rPr>
                        <a:t>Regolarità Studi (1 anno fuori corso) </a:t>
                      </a:r>
                    </a:p>
                  </a:txBody>
                  <a:tcPr marL="6350" marR="6350" marT="6350" anchor="b"/>
                </a:tc>
                <a:tc>
                  <a:txBody>
                    <a:bodyPr/>
                    <a:lstStyle/>
                    <a:p>
                      <a:pPr algn="l" fontAlgn="b"/>
                      <a:r>
                        <a:rPr lang="it-IT" sz="1600" b="0" i="0" u="none" strike="noStrike" dirty="0">
                          <a:solidFill>
                            <a:srgbClr val="000000"/>
                          </a:solidFill>
                          <a:effectLst/>
                          <a:latin typeface="Calibri" panose="020F0502020204030204" pitchFamily="34" charset="0"/>
                        </a:rPr>
                        <a:t>1,428</a:t>
                      </a:r>
                    </a:p>
                  </a:txBody>
                  <a:tcPr marL="6350" marR="6350" marT="6350" anchor="b"/>
                </a:tc>
                <a:tc>
                  <a:txBody>
                    <a:bodyPr/>
                    <a:lstStyle/>
                    <a:p>
                      <a:pPr algn="l" fontAlgn="b"/>
                      <a:r>
                        <a:rPr lang="it-IT" sz="1600" b="0" i="0" u="none" strike="noStrike">
                          <a:solidFill>
                            <a:srgbClr val="000000"/>
                          </a:solidFill>
                          <a:effectLst/>
                          <a:latin typeface="Calibri" panose="020F0502020204030204" pitchFamily="34" charset="0"/>
                        </a:rPr>
                        <a:t>4 anni o più</a:t>
                      </a:r>
                    </a:p>
                  </a:txBody>
                  <a:tcPr marL="6350" marR="6350" marT="6350" anchor="b"/>
                </a:tc>
                <a:extLst>
                  <a:ext uri="{0D108BD9-81ED-4DB2-BD59-A6C34878D82A}">
                    <a16:rowId xmlns:a16="http://schemas.microsoft.com/office/drawing/2014/main" xmlns="" val="74405457"/>
                  </a:ext>
                </a:extLst>
              </a:tr>
              <a:tr h="370840">
                <a:tc>
                  <a:txBody>
                    <a:bodyPr/>
                    <a:lstStyle/>
                    <a:p>
                      <a:pPr algn="l" fontAlgn="b"/>
                      <a:r>
                        <a:rPr lang="it-IT" sz="1600" b="0" i="0" u="none" strike="noStrike" dirty="0">
                          <a:solidFill>
                            <a:srgbClr val="000000"/>
                          </a:solidFill>
                          <a:effectLst/>
                          <a:latin typeface="Calibri" panose="020F0502020204030204" pitchFamily="34" charset="0"/>
                        </a:rPr>
                        <a:t>Regolarità Studi (2-3 anno fuori corso) </a:t>
                      </a:r>
                    </a:p>
                  </a:txBody>
                  <a:tcPr marL="6350" marR="6350" marT="6350" anchor="b"/>
                </a:tc>
                <a:tc>
                  <a:txBody>
                    <a:bodyPr/>
                    <a:lstStyle/>
                    <a:p>
                      <a:pPr algn="l" fontAlgn="b"/>
                      <a:r>
                        <a:rPr lang="it-IT" sz="1600" b="0" i="0" u="none" strike="noStrike">
                          <a:solidFill>
                            <a:srgbClr val="000000"/>
                          </a:solidFill>
                          <a:effectLst/>
                          <a:latin typeface="Calibri" panose="020F0502020204030204" pitchFamily="34" charset="0"/>
                        </a:rPr>
                        <a:t>1,15</a:t>
                      </a:r>
                    </a:p>
                  </a:txBody>
                  <a:tcPr marL="6350" marR="6350" marT="6350" anchor="b"/>
                </a:tc>
                <a:tc>
                  <a:txBody>
                    <a:bodyPr/>
                    <a:lstStyle/>
                    <a:p>
                      <a:pPr algn="l" fontAlgn="b"/>
                      <a:r>
                        <a:rPr lang="it-IT" sz="1600" b="0" i="0" u="none" strike="noStrike" dirty="0">
                          <a:solidFill>
                            <a:srgbClr val="000000"/>
                          </a:solidFill>
                          <a:effectLst/>
                          <a:latin typeface="Calibri" panose="020F0502020204030204" pitchFamily="34" charset="0"/>
                        </a:rPr>
                        <a:t>4 anni o più</a:t>
                      </a:r>
                    </a:p>
                  </a:txBody>
                  <a:tcPr marL="6350" marR="6350" marT="6350" anchor="b"/>
                </a:tc>
                <a:extLst>
                  <a:ext uri="{0D108BD9-81ED-4DB2-BD59-A6C34878D82A}">
                    <a16:rowId xmlns:a16="http://schemas.microsoft.com/office/drawing/2014/main" xmlns="" val="285529737"/>
                  </a:ext>
                </a:extLst>
              </a:tr>
              <a:tr h="370840">
                <a:tc>
                  <a:txBody>
                    <a:bodyPr/>
                    <a:lstStyle/>
                    <a:p>
                      <a:pPr algn="l" fontAlgn="b"/>
                      <a:r>
                        <a:rPr lang="it-IT" sz="1600" b="0" i="0" u="none" strike="noStrike" dirty="0">
                          <a:solidFill>
                            <a:srgbClr val="000000"/>
                          </a:solidFill>
                          <a:effectLst/>
                          <a:latin typeface="Calibri" panose="020F0502020204030204" pitchFamily="34" charset="0"/>
                        </a:rPr>
                        <a:t>Studente-lavoratore </a:t>
                      </a:r>
                    </a:p>
                  </a:txBody>
                  <a:tcPr marL="6350" marR="6350" marT="6350" anchor="b"/>
                </a:tc>
                <a:tc>
                  <a:txBody>
                    <a:bodyPr/>
                    <a:lstStyle/>
                    <a:p>
                      <a:pPr algn="l" fontAlgn="b"/>
                      <a:r>
                        <a:rPr lang="it-IT" sz="1600" b="0" i="0" u="none" strike="noStrike">
                          <a:solidFill>
                            <a:srgbClr val="000000"/>
                          </a:solidFill>
                          <a:effectLst/>
                          <a:latin typeface="Calibri" panose="020F0502020204030204" pitchFamily="34" charset="0"/>
                        </a:rPr>
                        <a:t>1,74</a:t>
                      </a:r>
                    </a:p>
                  </a:txBody>
                  <a:tcPr marL="6350" marR="6350" marT="6350" anchor="b"/>
                </a:tc>
                <a:tc>
                  <a:txBody>
                    <a:bodyPr/>
                    <a:lstStyle/>
                    <a:p>
                      <a:pPr algn="l" fontAlgn="b"/>
                      <a:r>
                        <a:rPr lang="it-IT" sz="1600" b="0" i="0" u="none" strike="noStrike">
                          <a:solidFill>
                            <a:srgbClr val="000000"/>
                          </a:solidFill>
                          <a:effectLst/>
                          <a:latin typeface="Calibri" panose="020F0502020204030204" pitchFamily="34" charset="0"/>
                        </a:rPr>
                        <a:t>Nessuna esperienza di lavoro</a:t>
                      </a:r>
                    </a:p>
                  </a:txBody>
                  <a:tcPr marL="6350" marR="6350" marT="6350" anchor="b"/>
                </a:tc>
                <a:extLst>
                  <a:ext uri="{0D108BD9-81ED-4DB2-BD59-A6C34878D82A}">
                    <a16:rowId xmlns:a16="http://schemas.microsoft.com/office/drawing/2014/main" xmlns="" val="3544110333"/>
                  </a:ext>
                </a:extLst>
              </a:tr>
              <a:tr h="370840">
                <a:tc>
                  <a:txBody>
                    <a:bodyPr/>
                    <a:lstStyle/>
                    <a:p>
                      <a:pPr algn="l" fontAlgn="b"/>
                      <a:r>
                        <a:rPr lang="it-IT" sz="1600" b="0" i="0" u="none" strike="noStrike" dirty="0">
                          <a:solidFill>
                            <a:srgbClr val="000000"/>
                          </a:solidFill>
                          <a:effectLst/>
                          <a:latin typeface="Calibri" panose="020F0502020204030204" pitchFamily="34" charset="0"/>
                        </a:rPr>
                        <a:t>Lavoratore-studente</a:t>
                      </a:r>
                    </a:p>
                  </a:txBody>
                  <a:tcPr marL="6350" marR="6350" marT="6350" anchor="b"/>
                </a:tc>
                <a:tc>
                  <a:txBody>
                    <a:bodyPr/>
                    <a:lstStyle/>
                    <a:p>
                      <a:pPr algn="l" fontAlgn="b"/>
                      <a:r>
                        <a:rPr lang="it-IT" sz="1600" b="0" i="0" u="none" strike="noStrike">
                          <a:solidFill>
                            <a:srgbClr val="000000"/>
                          </a:solidFill>
                          <a:effectLst/>
                          <a:latin typeface="Calibri" panose="020F0502020204030204" pitchFamily="34" charset="0"/>
                        </a:rPr>
                        <a:t>1,478</a:t>
                      </a:r>
                    </a:p>
                  </a:txBody>
                  <a:tcPr marL="6350" marR="6350" marT="6350" anchor="b"/>
                </a:tc>
                <a:tc>
                  <a:txBody>
                    <a:bodyPr/>
                    <a:lstStyle/>
                    <a:p>
                      <a:pPr algn="l" fontAlgn="b"/>
                      <a:r>
                        <a:rPr lang="it-IT" sz="1600" b="0" i="0" u="none" strike="noStrike" dirty="0">
                          <a:solidFill>
                            <a:srgbClr val="000000"/>
                          </a:solidFill>
                          <a:effectLst/>
                          <a:latin typeface="Calibri" panose="020F0502020204030204" pitchFamily="34" charset="0"/>
                        </a:rPr>
                        <a:t>Nessuna esperienza di lavoro</a:t>
                      </a:r>
                    </a:p>
                  </a:txBody>
                  <a:tcPr marL="6350" marR="6350" marT="6350" anchor="b"/>
                </a:tc>
                <a:extLst>
                  <a:ext uri="{0D108BD9-81ED-4DB2-BD59-A6C34878D82A}">
                    <a16:rowId xmlns:a16="http://schemas.microsoft.com/office/drawing/2014/main" xmlns="" val="445227095"/>
                  </a:ext>
                </a:extLst>
              </a:tr>
              <a:tr h="370840">
                <a:tc>
                  <a:txBody>
                    <a:bodyPr/>
                    <a:lstStyle/>
                    <a:p>
                      <a:pPr algn="l" fontAlgn="b"/>
                      <a:r>
                        <a:rPr lang="it-IT" sz="1600" b="0" i="0" u="none" strike="noStrike">
                          <a:solidFill>
                            <a:srgbClr val="000000"/>
                          </a:solidFill>
                          <a:effectLst/>
                          <a:latin typeface="Calibri" panose="020F0502020204030204" pitchFamily="34" charset="0"/>
                        </a:rPr>
                        <a:t>Esperienza Erasmus o programma UE</a:t>
                      </a:r>
                    </a:p>
                  </a:txBody>
                  <a:tcPr marL="6350" marR="6350" marT="6350" anchor="b"/>
                </a:tc>
                <a:tc>
                  <a:txBody>
                    <a:bodyPr/>
                    <a:lstStyle/>
                    <a:p>
                      <a:pPr algn="l" fontAlgn="b"/>
                      <a:r>
                        <a:rPr lang="it-IT" sz="1600" b="0" i="0" u="none" strike="noStrike" dirty="0">
                          <a:solidFill>
                            <a:srgbClr val="000000"/>
                          </a:solidFill>
                          <a:effectLst/>
                          <a:latin typeface="Calibri" panose="020F0502020204030204" pitchFamily="34" charset="0"/>
                        </a:rPr>
                        <a:t>1,12</a:t>
                      </a:r>
                    </a:p>
                  </a:txBody>
                  <a:tcPr marL="6350" marR="6350" marT="6350" anchor="b"/>
                </a:tc>
                <a:tc>
                  <a:txBody>
                    <a:bodyPr/>
                    <a:lstStyle/>
                    <a:p>
                      <a:pPr algn="l" fontAlgn="b"/>
                      <a:r>
                        <a:rPr lang="it-IT" sz="1600" b="0" i="0" u="none" strike="noStrike">
                          <a:solidFill>
                            <a:srgbClr val="000000"/>
                          </a:solidFill>
                          <a:effectLst/>
                          <a:latin typeface="Calibri" panose="020F0502020204030204" pitchFamily="34" charset="0"/>
                        </a:rPr>
                        <a:t>Nessuna esperienza estera</a:t>
                      </a:r>
                    </a:p>
                  </a:txBody>
                  <a:tcPr marL="6350" marR="6350" marT="6350" anchor="b"/>
                </a:tc>
                <a:extLst>
                  <a:ext uri="{0D108BD9-81ED-4DB2-BD59-A6C34878D82A}">
                    <a16:rowId xmlns:a16="http://schemas.microsoft.com/office/drawing/2014/main" xmlns="" val="2384130110"/>
                  </a:ext>
                </a:extLst>
              </a:tr>
              <a:tr h="370840">
                <a:tc>
                  <a:txBody>
                    <a:bodyPr/>
                    <a:lstStyle/>
                    <a:p>
                      <a:pPr algn="l" fontAlgn="b"/>
                      <a:r>
                        <a:rPr lang="it-IT" sz="1600" b="0" i="0" u="none" strike="noStrike">
                          <a:solidFill>
                            <a:srgbClr val="000000"/>
                          </a:solidFill>
                          <a:effectLst/>
                          <a:latin typeface="Calibri" panose="020F0502020204030204" pitchFamily="34" charset="0"/>
                        </a:rPr>
                        <a:t>Altra Esperienza estera</a:t>
                      </a:r>
                    </a:p>
                  </a:txBody>
                  <a:tcPr marL="6350" marR="6350" marT="6350" anchor="b"/>
                </a:tc>
                <a:tc>
                  <a:txBody>
                    <a:bodyPr/>
                    <a:lstStyle/>
                    <a:p>
                      <a:pPr algn="l" fontAlgn="b"/>
                      <a:r>
                        <a:rPr lang="it-IT" sz="1600" b="0" i="0" u="none" strike="noStrike" dirty="0">
                          <a:solidFill>
                            <a:srgbClr val="000000"/>
                          </a:solidFill>
                          <a:effectLst/>
                          <a:latin typeface="Calibri" panose="020F0502020204030204" pitchFamily="34" charset="0"/>
                        </a:rPr>
                        <a:t>1,172</a:t>
                      </a:r>
                    </a:p>
                  </a:txBody>
                  <a:tcPr marL="6350" marR="6350" marT="6350" anchor="b"/>
                </a:tc>
                <a:tc>
                  <a:txBody>
                    <a:bodyPr/>
                    <a:lstStyle/>
                    <a:p>
                      <a:pPr algn="l" fontAlgn="b"/>
                      <a:r>
                        <a:rPr lang="it-IT" sz="1600" b="0" i="0" u="none" strike="noStrike" dirty="0">
                          <a:solidFill>
                            <a:srgbClr val="000000"/>
                          </a:solidFill>
                          <a:effectLst/>
                          <a:latin typeface="Calibri" panose="020F0502020204030204" pitchFamily="34" charset="0"/>
                        </a:rPr>
                        <a:t>Nessuna Esperienza Estera</a:t>
                      </a:r>
                    </a:p>
                  </a:txBody>
                  <a:tcPr marL="6350" marR="6350" marT="6350" anchor="b"/>
                </a:tc>
                <a:extLst>
                  <a:ext uri="{0D108BD9-81ED-4DB2-BD59-A6C34878D82A}">
                    <a16:rowId xmlns:a16="http://schemas.microsoft.com/office/drawing/2014/main" xmlns="" val="2381520514"/>
                  </a:ext>
                </a:extLst>
              </a:tr>
              <a:tr h="370840">
                <a:tc>
                  <a:txBody>
                    <a:bodyPr/>
                    <a:lstStyle/>
                    <a:p>
                      <a:pPr algn="l" fontAlgn="b"/>
                      <a:r>
                        <a:rPr lang="it-IT" sz="1600" b="0" i="0" u="none" strike="noStrike">
                          <a:solidFill>
                            <a:srgbClr val="000000"/>
                          </a:solidFill>
                          <a:effectLst/>
                          <a:latin typeface="Calibri" panose="020F0502020204030204" pitchFamily="34" charset="0"/>
                        </a:rPr>
                        <a:t>Numero Strumenti Informatici Conosciuti (3-4)</a:t>
                      </a:r>
                    </a:p>
                  </a:txBody>
                  <a:tcPr marL="6350" marR="6350" marT="6350" anchor="b"/>
                </a:tc>
                <a:tc>
                  <a:txBody>
                    <a:bodyPr/>
                    <a:lstStyle/>
                    <a:p>
                      <a:pPr algn="l" fontAlgn="b"/>
                      <a:r>
                        <a:rPr lang="it-IT" sz="1600" b="0" i="0" u="none" strike="noStrike" dirty="0">
                          <a:solidFill>
                            <a:srgbClr val="000000"/>
                          </a:solidFill>
                          <a:effectLst/>
                          <a:latin typeface="Calibri" panose="020F0502020204030204" pitchFamily="34" charset="0"/>
                        </a:rPr>
                        <a:t>1,097</a:t>
                      </a:r>
                    </a:p>
                  </a:txBody>
                  <a:tcPr marL="6350" marR="6350" marT="6350" anchor="b"/>
                </a:tc>
                <a:tc>
                  <a:txBody>
                    <a:bodyPr/>
                    <a:lstStyle/>
                    <a:p>
                      <a:pPr algn="l" fontAlgn="b"/>
                      <a:r>
                        <a:rPr lang="it-IT" sz="1600" b="0" i="0" u="none" strike="noStrike" dirty="0">
                          <a:solidFill>
                            <a:srgbClr val="000000"/>
                          </a:solidFill>
                          <a:effectLst/>
                          <a:latin typeface="Calibri" panose="020F0502020204030204" pitchFamily="34" charset="0"/>
                        </a:rPr>
                        <a:t>&gt;=2 </a:t>
                      </a:r>
                    </a:p>
                  </a:txBody>
                  <a:tcPr marL="6350" marR="6350" marT="6350" anchor="b"/>
                </a:tc>
                <a:extLst>
                  <a:ext uri="{0D108BD9-81ED-4DB2-BD59-A6C34878D82A}">
                    <a16:rowId xmlns:a16="http://schemas.microsoft.com/office/drawing/2014/main" xmlns="" val="598287902"/>
                  </a:ext>
                </a:extLst>
              </a:tr>
              <a:tr h="370840">
                <a:tc>
                  <a:txBody>
                    <a:bodyPr/>
                    <a:lstStyle/>
                    <a:p>
                      <a:pPr algn="l" fontAlgn="b"/>
                      <a:r>
                        <a:rPr lang="it-IT" sz="1600" b="0" i="0" u="none" strike="noStrike">
                          <a:solidFill>
                            <a:srgbClr val="000000"/>
                          </a:solidFill>
                          <a:effectLst/>
                          <a:latin typeface="Calibri" panose="020F0502020204030204" pitchFamily="34" charset="0"/>
                        </a:rPr>
                        <a:t>Numero Strumenti Informatici Conosciuti (5 o più)</a:t>
                      </a:r>
                    </a:p>
                  </a:txBody>
                  <a:tcPr marL="6350" marR="6350" marT="6350" anchor="b"/>
                </a:tc>
                <a:tc>
                  <a:txBody>
                    <a:bodyPr/>
                    <a:lstStyle/>
                    <a:p>
                      <a:pPr algn="l" fontAlgn="b"/>
                      <a:r>
                        <a:rPr lang="it-IT" sz="1600" b="0" i="0" u="none" strike="noStrike" dirty="0">
                          <a:solidFill>
                            <a:srgbClr val="000000"/>
                          </a:solidFill>
                          <a:effectLst/>
                          <a:latin typeface="Calibri" panose="020F0502020204030204" pitchFamily="34" charset="0"/>
                        </a:rPr>
                        <a:t>1,154</a:t>
                      </a:r>
                    </a:p>
                  </a:txBody>
                  <a:tcPr marL="6350" marR="6350" marT="6350" anchor="b"/>
                </a:tc>
                <a:tc>
                  <a:txBody>
                    <a:bodyPr/>
                    <a:lstStyle/>
                    <a:p>
                      <a:pPr algn="l" fontAlgn="b"/>
                      <a:r>
                        <a:rPr lang="it-IT" sz="1600" b="0" i="0" u="none" strike="noStrike" dirty="0">
                          <a:solidFill>
                            <a:srgbClr val="000000"/>
                          </a:solidFill>
                          <a:effectLst/>
                          <a:latin typeface="Calibri" panose="020F0502020204030204" pitchFamily="34" charset="0"/>
                        </a:rPr>
                        <a:t>&gt;=2</a:t>
                      </a:r>
                    </a:p>
                  </a:txBody>
                  <a:tcPr marL="6350" marR="6350" marT="6350" anchor="b"/>
                </a:tc>
                <a:extLst>
                  <a:ext uri="{0D108BD9-81ED-4DB2-BD59-A6C34878D82A}">
                    <a16:rowId xmlns:a16="http://schemas.microsoft.com/office/drawing/2014/main" xmlns="" val="4070277814"/>
                  </a:ext>
                </a:extLst>
              </a:tr>
              <a:tr h="370840">
                <a:tc>
                  <a:txBody>
                    <a:bodyPr/>
                    <a:lstStyle/>
                    <a:p>
                      <a:pPr algn="l" fontAlgn="b"/>
                      <a:r>
                        <a:rPr lang="it-IT" sz="1600" b="0" i="0" u="none" strike="noStrike" dirty="0">
                          <a:solidFill>
                            <a:srgbClr val="000000"/>
                          </a:solidFill>
                          <a:effectLst/>
                          <a:latin typeface="Calibri" panose="020F0502020204030204" pitchFamily="34" charset="0"/>
                        </a:rPr>
                        <a:t>Disponibilità a Trasferte</a:t>
                      </a:r>
                    </a:p>
                  </a:txBody>
                  <a:tcPr marL="6350" marR="6350" marT="6350" anchor="b"/>
                </a:tc>
                <a:tc>
                  <a:txBody>
                    <a:bodyPr/>
                    <a:lstStyle/>
                    <a:p>
                      <a:pPr algn="l" fontAlgn="b"/>
                      <a:r>
                        <a:rPr lang="it-IT" sz="1600" b="0" i="0" u="none" strike="noStrike">
                          <a:solidFill>
                            <a:srgbClr val="000000"/>
                          </a:solidFill>
                          <a:effectLst/>
                          <a:latin typeface="Calibri" panose="020F0502020204030204" pitchFamily="34" charset="0"/>
                        </a:rPr>
                        <a:t>1,322</a:t>
                      </a:r>
                    </a:p>
                  </a:txBody>
                  <a:tcPr marL="6350" marR="6350" marT="6350" anchor="b"/>
                </a:tc>
                <a:tc>
                  <a:txBody>
                    <a:bodyPr/>
                    <a:lstStyle/>
                    <a:p>
                      <a:pPr algn="l" fontAlgn="b"/>
                      <a:r>
                        <a:rPr lang="it-IT" sz="1600" b="0" i="0" u="none" strike="noStrike" dirty="0">
                          <a:solidFill>
                            <a:srgbClr val="000000"/>
                          </a:solidFill>
                          <a:effectLst/>
                          <a:latin typeface="Calibri" panose="020F0502020204030204" pitchFamily="34" charset="0"/>
                        </a:rPr>
                        <a:t>nessuna </a:t>
                      </a:r>
                    </a:p>
                  </a:txBody>
                  <a:tcPr marL="6350" marR="6350" marT="6350" anchor="b"/>
                </a:tc>
                <a:extLst>
                  <a:ext uri="{0D108BD9-81ED-4DB2-BD59-A6C34878D82A}">
                    <a16:rowId xmlns:a16="http://schemas.microsoft.com/office/drawing/2014/main" xmlns="" val="4250582371"/>
                  </a:ext>
                </a:extLst>
              </a:tr>
            </a:tbl>
          </a:graphicData>
        </a:graphic>
      </p:graphicFrame>
    </p:spTree>
    <p:extLst>
      <p:ext uri="{BB962C8B-B14F-4D97-AF65-F5344CB8AC3E}">
        <p14:creationId xmlns:p14="http://schemas.microsoft.com/office/powerpoint/2010/main" val="68801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hlinkClick r:id="rId2"/>
            <a:extLst>
              <a:ext uri="{FF2B5EF4-FFF2-40B4-BE49-F238E27FC236}">
                <a16:creationId xmlns:a16="http://schemas.microsoft.com/office/drawing/2014/main" xmlns="" id="{BF2E592A-3B21-426A-9F1D-57011F126CF4}"/>
              </a:ext>
            </a:extLst>
          </p:cNvPr>
          <p:cNvSpPr txBox="1"/>
          <p:nvPr/>
        </p:nvSpPr>
        <p:spPr>
          <a:xfrm>
            <a:off x="7464591" y="6538970"/>
            <a:ext cx="5590097" cy="276999"/>
          </a:xfrm>
          <a:prstGeom prst="rect">
            <a:avLst/>
          </a:prstGeom>
          <a:noFill/>
        </p:spPr>
        <p:txBody>
          <a:bodyPr wrap="square" rtlCol="0">
            <a:spAutoFit/>
          </a:bodyPr>
          <a:lstStyle/>
          <a:p>
            <a:r>
              <a:rPr lang="it-IT" sz="1200" dirty="0"/>
              <a:t>Source: XIX indagine Almalaurea sul profilo dei laureati</a:t>
            </a:r>
          </a:p>
        </p:txBody>
      </p:sp>
      <p:graphicFrame>
        <p:nvGraphicFramePr>
          <p:cNvPr id="2" name="Tabella 1">
            <a:extLst>
              <a:ext uri="{FF2B5EF4-FFF2-40B4-BE49-F238E27FC236}">
                <a16:creationId xmlns:a16="http://schemas.microsoft.com/office/drawing/2014/main" xmlns="" id="{E656C8EF-2D4D-4621-858C-E345A0226EF3}"/>
              </a:ext>
            </a:extLst>
          </p:cNvPr>
          <p:cNvGraphicFramePr>
            <a:graphicFrameLocks noGrp="1"/>
          </p:cNvGraphicFramePr>
          <p:nvPr>
            <p:extLst>
              <p:ext uri="{D42A27DB-BD31-4B8C-83A1-F6EECF244321}">
                <p14:modId xmlns:p14="http://schemas.microsoft.com/office/powerpoint/2010/main" val="2601326157"/>
              </p:ext>
            </p:extLst>
          </p:nvPr>
        </p:nvGraphicFramePr>
        <p:xfrm>
          <a:off x="1953929" y="54857"/>
          <a:ext cx="6246796" cy="6397270"/>
        </p:xfrm>
        <a:graphic>
          <a:graphicData uri="http://schemas.openxmlformats.org/drawingml/2006/table">
            <a:tbl>
              <a:tblPr firstRow="1" bandRow="1">
                <a:tableStyleId>{5C22544A-7EE6-4342-B048-85BDC9FD1C3A}</a:tableStyleId>
              </a:tblPr>
              <a:tblGrid>
                <a:gridCol w="2444816">
                  <a:extLst>
                    <a:ext uri="{9D8B030D-6E8A-4147-A177-3AD203B41FA5}">
                      <a16:colId xmlns:a16="http://schemas.microsoft.com/office/drawing/2014/main" xmlns="" val="206716177"/>
                    </a:ext>
                  </a:extLst>
                </a:gridCol>
                <a:gridCol w="1241659">
                  <a:extLst>
                    <a:ext uri="{9D8B030D-6E8A-4147-A177-3AD203B41FA5}">
                      <a16:colId xmlns:a16="http://schemas.microsoft.com/office/drawing/2014/main" xmlns="" val="691795050"/>
                    </a:ext>
                  </a:extLst>
                </a:gridCol>
                <a:gridCol w="2560321">
                  <a:extLst>
                    <a:ext uri="{9D8B030D-6E8A-4147-A177-3AD203B41FA5}">
                      <a16:colId xmlns:a16="http://schemas.microsoft.com/office/drawing/2014/main" xmlns="" val="2443532975"/>
                    </a:ext>
                  </a:extLst>
                </a:gridCol>
              </a:tblGrid>
              <a:tr h="317276">
                <a:tc>
                  <a:txBody>
                    <a:bodyPr/>
                    <a:lstStyle/>
                    <a:p>
                      <a:pPr algn="l" fontAlgn="b"/>
                      <a:r>
                        <a:rPr lang="it-IT" sz="1600" b="1" i="0" u="none" strike="noStrike" dirty="0">
                          <a:solidFill>
                            <a:srgbClr val="FFFFFF"/>
                          </a:solidFill>
                          <a:effectLst/>
                          <a:latin typeface="Calibri" panose="020F0502020204030204" pitchFamily="34" charset="0"/>
                        </a:rPr>
                        <a:t>Condizione </a:t>
                      </a:r>
                    </a:p>
                  </a:txBody>
                  <a:tcPr marL="6198" marR="6198" marT="6198" marB="44629" anchor="b"/>
                </a:tc>
                <a:tc>
                  <a:txBody>
                    <a:bodyPr/>
                    <a:lstStyle/>
                    <a:p>
                      <a:pPr algn="l" fontAlgn="b"/>
                      <a:r>
                        <a:rPr lang="it-IT" sz="1600" b="1" i="0" u="none" strike="noStrike">
                          <a:solidFill>
                            <a:srgbClr val="FFFFFF"/>
                          </a:solidFill>
                          <a:effectLst/>
                          <a:latin typeface="Calibri" panose="020F0502020204030204" pitchFamily="34" charset="0"/>
                        </a:rPr>
                        <a:t>Odds Ratio</a:t>
                      </a:r>
                    </a:p>
                  </a:txBody>
                  <a:tcPr marL="6198" marR="6198" marT="6198" marB="44629" anchor="b"/>
                </a:tc>
                <a:tc>
                  <a:txBody>
                    <a:bodyPr/>
                    <a:lstStyle/>
                    <a:p>
                      <a:pPr algn="l" fontAlgn="b"/>
                      <a:r>
                        <a:rPr lang="it-IT" sz="1600" b="1" i="0" u="none" strike="noStrike">
                          <a:solidFill>
                            <a:srgbClr val="FFFFFF"/>
                          </a:solidFill>
                          <a:effectLst/>
                          <a:latin typeface="Calibri" panose="020F0502020204030204" pitchFamily="34" charset="0"/>
                        </a:rPr>
                        <a:t>Evento 0</a:t>
                      </a:r>
                    </a:p>
                  </a:txBody>
                  <a:tcPr marL="6198" marR="6198" marT="6198" marB="44629" anchor="b"/>
                </a:tc>
                <a:extLst>
                  <a:ext uri="{0D108BD9-81ED-4DB2-BD59-A6C34878D82A}">
                    <a16:rowId xmlns:a16="http://schemas.microsoft.com/office/drawing/2014/main" xmlns="" val="1117103031"/>
                  </a:ext>
                </a:extLst>
              </a:tr>
              <a:tr h="763583">
                <a:tc>
                  <a:txBody>
                    <a:bodyPr/>
                    <a:lstStyle/>
                    <a:p>
                      <a:pPr algn="l" fontAlgn="b"/>
                      <a:r>
                        <a:rPr lang="it-IT" sz="1600" b="0" i="0" u="none" strike="noStrike" dirty="0">
                          <a:solidFill>
                            <a:srgbClr val="000000"/>
                          </a:solidFill>
                          <a:effectLst/>
                          <a:latin typeface="Calibri" panose="020F0502020204030204" pitchFamily="34" charset="0"/>
                        </a:rPr>
                        <a:t>Agraria e Veterinaria </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1,322</a:t>
                      </a:r>
                    </a:p>
                  </a:txBody>
                  <a:tcPr marL="6198" marR="6198" marT="6198" marB="44629" anchor="b"/>
                </a:tc>
                <a:tc>
                  <a:txBody>
                    <a:bodyPr/>
                    <a:lstStyle/>
                    <a:p>
                      <a:pPr algn="l" fontAlgn="b"/>
                      <a:r>
                        <a:rPr lang="it-IT" sz="1600" b="0" i="0" u="none" strike="noStrike">
                          <a:solidFill>
                            <a:srgbClr val="000000"/>
                          </a:solidFill>
                          <a:effectLst/>
                          <a:latin typeface="Calibri" panose="020F0502020204030204" pitchFamily="34" charset="0"/>
                        </a:rPr>
                        <a:t>Gruppo politico-sociale (scienze politiche, sociologia, scienza della comunicazione)</a:t>
                      </a:r>
                    </a:p>
                  </a:txBody>
                  <a:tcPr marL="6198" marR="6198" marT="6198" marB="44629" anchor="b"/>
                </a:tc>
                <a:extLst>
                  <a:ext uri="{0D108BD9-81ED-4DB2-BD59-A6C34878D82A}">
                    <a16:rowId xmlns:a16="http://schemas.microsoft.com/office/drawing/2014/main" xmlns="" val="2946934474"/>
                  </a:ext>
                </a:extLst>
              </a:tr>
              <a:tr h="317276">
                <a:tc>
                  <a:txBody>
                    <a:bodyPr/>
                    <a:lstStyle/>
                    <a:p>
                      <a:pPr algn="l" fontAlgn="b"/>
                      <a:r>
                        <a:rPr lang="it-IT" sz="1600" b="0" i="0" u="none" strike="noStrike">
                          <a:solidFill>
                            <a:srgbClr val="000000"/>
                          </a:solidFill>
                          <a:effectLst/>
                          <a:latin typeface="Calibri" panose="020F0502020204030204" pitchFamily="34" charset="0"/>
                        </a:rPr>
                        <a:t>Archittettura</a:t>
                      </a:r>
                    </a:p>
                  </a:txBody>
                  <a:tcPr marL="6198" marR="6198" marT="6198" marB="44629" anchor="b"/>
                </a:tc>
                <a:tc>
                  <a:txBody>
                    <a:bodyPr/>
                    <a:lstStyle/>
                    <a:p>
                      <a:pPr algn="l" fontAlgn="b"/>
                      <a:r>
                        <a:rPr lang="it-IT" sz="1600" b="0" i="0" u="none" strike="noStrike">
                          <a:solidFill>
                            <a:srgbClr val="000000"/>
                          </a:solidFill>
                          <a:effectLst/>
                          <a:latin typeface="Calibri" panose="020F0502020204030204" pitchFamily="34" charset="0"/>
                        </a:rPr>
                        <a:t>1,129</a:t>
                      </a:r>
                    </a:p>
                  </a:txBody>
                  <a:tcPr marL="6198" marR="6198" marT="6198" marB="44629" anchor="b"/>
                </a:tc>
                <a:tc>
                  <a:txBody>
                    <a:bodyPr/>
                    <a:lstStyle/>
                    <a:p>
                      <a:pPr algn="l" fontAlgn="b"/>
                      <a:r>
                        <a:rPr lang="it-IT" sz="1600" b="0" i="0" u="none" strike="noStrike">
                          <a:solidFill>
                            <a:srgbClr val="000000"/>
                          </a:solidFill>
                          <a:effectLst/>
                          <a:latin typeface="Calibri" panose="020F0502020204030204" pitchFamily="34" charset="0"/>
                        </a:rPr>
                        <a:t>"</a:t>
                      </a:r>
                    </a:p>
                  </a:txBody>
                  <a:tcPr marL="6198" marR="6198" marT="6198" marB="44629" anchor="b"/>
                </a:tc>
                <a:extLst>
                  <a:ext uri="{0D108BD9-81ED-4DB2-BD59-A6C34878D82A}">
                    <a16:rowId xmlns:a16="http://schemas.microsoft.com/office/drawing/2014/main" xmlns="" val="3597893279"/>
                  </a:ext>
                </a:extLst>
              </a:tr>
              <a:tr h="317276">
                <a:tc>
                  <a:txBody>
                    <a:bodyPr/>
                    <a:lstStyle/>
                    <a:p>
                      <a:pPr algn="l" fontAlgn="b"/>
                      <a:r>
                        <a:rPr lang="it-IT" sz="1600" b="0" i="0" u="none" strike="noStrike" dirty="0">
                          <a:solidFill>
                            <a:srgbClr val="000000"/>
                          </a:solidFill>
                          <a:effectLst/>
                          <a:latin typeface="Calibri" panose="020F0502020204030204" pitchFamily="34" charset="0"/>
                        </a:rPr>
                        <a:t>Chimico-Farmaceutico </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1,27</a:t>
                      </a:r>
                    </a:p>
                  </a:txBody>
                  <a:tcPr marL="6198" marR="6198" marT="6198" marB="44629" anchor="b"/>
                </a:tc>
                <a:tc>
                  <a:txBody>
                    <a:bodyPr/>
                    <a:lstStyle/>
                    <a:p>
                      <a:pPr algn="l" fontAlgn="b"/>
                      <a:r>
                        <a:rPr lang="it-IT" sz="1600" b="0" i="0" u="none" strike="noStrike">
                          <a:solidFill>
                            <a:srgbClr val="000000"/>
                          </a:solidFill>
                          <a:effectLst/>
                          <a:latin typeface="Calibri" panose="020F0502020204030204" pitchFamily="34" charset="0"/>
                        </a:rPr>
                        <a:t>"</a:t>
                      </a:r>
                    </a:p>
                  </a:txBody>
                  <a:tcPr marL="6198" marR="6198" marT="6198" marB="44629" anchor="b"/>
                </a:tc>
                <a:extLst>
                  <a:ext uri="{0D108BD9-81ED-4DB2-BD59-A6C34878D82A}">
                    <a16:rowId xmlns:a16="http://schemas.microsoft.com/office/drawing/2014/main" xmlns="" val="2488998047"/>
                  </a:ext>
                </a:extLst>
              </a:tr>
              <a:tr h="317276">
                <a:tc>
                  <a:txBody>
                    <a:bodyPr/>
                    <a:lstStyle/>
                    <a:p>
                      <a:pPr algn="l" fontAlgn="b"/>
                      <a:r>
                        <a:rPr lang="it-IT" sz="1600" b="0" i="0" u="none" strike="noStrike">
                          <a:solidFill>
                            <a:srgbClr val="000000"/>
                          </a:solidFill>
                          <a:effectLst/>
                          <a:latin typeface="Calibri" panose="020F0502020204030204" pitchFamily="34" charset="0"/>
                        </a:rPr>
                        <a:t>Economico-Statistico</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1,416</a:t>
                      </a:r>
                    </a:p>
                  </a:txBody>
                  <a:tcPr marL="6198" marR="6198" marT="6198" marB="44629" anchor="b"/>
                </a:tc>
                <a:tc>
                  <a:txBody>
                    <a:bodyPr/>
                    <a:lstStyle/>
                    <a:p>
                      <a:pPr algn="l" fontAlgn="b"/>
                      <a:r>
                        <a:rPr lang="it-IT" sz="1600" b="0" i="0" u="none" strike="noStrike">
                          <a:solidFill>
                            <a:srgbClr val="000000"/>
                          </a:solidFill>
                          <a:effectLst/>
                          <a:latin typeface="Calibri" panose="020F0502020204030204" pitchFamily="34" charset="0"/>
                        </a:rPr>
                        <a:t>"</a:t>
                      </a:r>
                    </a:p>
                  </a:txBody>
                  <a:tcPr marL="6198" marR="6198" marT="6198" marB="44629" anchor="b"/>
                </a:tc>
                <a:extLst>
                  <a:ext uri="{0D108BD9-81ED-4DB2-BD59-A6C34878D82A}">
                    <a16:rowId xmlns:a16="http://schemas.microsoft.com/office/drawing/2014/main" xmlns="" val="221375887"/>
                  </a:ext>
                </a:extLst>
              </a:tr>
              <a:tr h="317276">
                <a:tc>
                  <a:txBody>
                    <a:bodyPr/>
                    <a:lstStyle/>
                    <a:p>
                      <a:pPr algn="l" fontAlgn="b"/>
                      <a:r>
                        <a:rPr lang="it-IT" sz="1600" b="0" i="0" u="none" strike="noStrike">
                          <a:solidFill>
                            <a:srgbClr val="000000"/>
                          </a:solidFill>
                          <a:effectLst/>
                          <a:latin typeface="Calibri" panose="020F0502020204030204" pitchFamily="34" charset="0"/>
                        </a:rPr>
                        <a:t>Educazione Fisica</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1,74</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a:t>
                      </a:r>
                    </a:p>
                  </a:txBody>
                  <a:tcPr marL="6198" marR="6198" marT="6198" marB="44629" anchor="b"/>
                </a:tc>
                <a:extLst>
                  <a:ext uri="{0D108BD9-81ED-4DB2-BD59-A6C34878D82A}">
                    <a16:rowId xmlns:a16="http://schemas.microsoft.com/office/drawing/2014/main" xmlns="" val="1228306253"/>
                  </a:ext>
                </a:extLst>
              </a:tr>
              <a:tr h="317276">
                <a:tc>
                  <a:txBody>
                    <a:bodyPr/>
                    <a:lstStyle/>
                    <a:p>
                      <a:pPr algn="l" fontAlgn="b"/>
                      <a:r>
                        <a:rPr lang="it-IT" sz="1600" b="0" i="0" u="none" strike="noStrike">
                          <a:solidFill>
                            <a:srgbClr val="000000"/>
                          </a:solidFill>
                          <a:effectLst/>
                          <a:latin typeface="Calibri" panose="020F0502020204030204" pitchFamily="34" charset="0"/>
                        </a:rPr>
                        <a:t>Geo-Biologico</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0,766</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a:t>
                      </a:r>
                    </a:p>
                  </a:txBody>
                  <a:tcPr marL="6198" marR="6198" marT="6198" marB="44629" anchor="b"/>
                </a:tc>
                <a:extLst>
                  <a:ext uri="{0D108BD9-81ED-4DB2-BD59-A6C34878D82A}">
                    <a16:rowId xmlns:a16="http://schemas.microsoft.com/office/drawing/2014/main" xmlns="" val="972383843"/>
                  </a:ext>
                </a:extLst>
              </a:tr>
              <a:tr h="317276">
                <a:tc>
                  <a:txBody>
                    <a:bodyPr/>
                    <a:lstStyle/>
                    <a:p>
                      <a:pPr algn="l" fontAlgn="b"/>
                      <a:r>
                        <a:rPr lang="it-IT" sz="1600" b="0" i="0" u="none" strike="noStrike">
                          <a:solidFill>
                            <a:srgbClr val="000000"/>
                          </a:solidFill>
                          <a:effectLst/>
                          <a:latin typeface="Calibri" panose="020F0502020204030204" pitchFamily="34" charset="0"/>
                        </a:rPr>
                        <a:t>Giuridico</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0,85</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a:t>
                      </a:r>
                    </a:p>
                  </a:txBody>
                  <a:tcPr marL="6198" marR="6198" marT="6198" marB="44629" anchor="b"/>
                </a:tc>
                <a:extLst>
                  <a:ext uri="{0D108BD9-81ED-4DB2-BD59-A6C34878D82A}">
                    <a16:rowId xmlns:a16="http://schemas.microsoft.com/office/drawing/2014/main" xmlns="" val="3963917543"/>
                  </a:ext>
                </a:extLst>
              </a:tr>
              <a:tr h="317276">
                <a:tc>
                  <a:txBody>
                    <a:bodyPr/>
                    <a:lstStyle/>
                    <a:p>
                      <a:pPr algn="l" fontAlgn="b"/>
                      <a:r>
                        <a:rPr lang="it-IT" sz="1600" b="0" i="0" u="none" strike="noStrike">
                          <a:solidFill>
                            <a:srgbClr val="000000"/>
                          </a:solidFill>
                          <a:effectLst/>
                          <a:latin typeface="Calibri" panose="020F0502020204030204" pitchFamily="34" charset="0"/>
                        </a:rPr>
                        <a:t>Ingegneria</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2,712</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a:t>
                      </a:r>
                    </a:p>
                  </a:txBody>
                  <a:tcPr marL="6198" marR="6198" marT="6198" marB="44629" anchor="b"/>
                </a:tc>
                <a:extLst>
                  <a:ext uri="{0D108BD9-81ED-4DB2-BD59-A6C34878D82A}">
                    <a16:rowId xmlns:a16="http://schemas.microsoft.com/office/drawing/2014/main" xmlns="" val="1656709321"/>
                  </a:ext>
                </a:extLst>
              </a:tr>
              <a:tr h="317276">
                <a:tc>
                  <a:txBody>
                    <a:bodyPr/>
                    <a:lstStyle/>
                    <a:p>
                      <a:pPr algn="l" fontAlgn="b"/>
                      <a:r>
                        <a:rPr lang="it-IT" sz="1600" b="0" i="0" u="none" strike="noStrike">
                          <a:solidFill>
                            <a:srgbClr val="000000"/>
                          </a:solidFill>
                          <a:effectLst/>
                          <a:latin typeface="Calibri" panose="020F0502020204030204" pitchFamily="34" charset="0"/>
                        </a:rPr>
                        <a:t>Insegnamento</a:t>
                      </a:r>
                    </a:p>
                  </a:txBody>
                  <a:tcPr marL="6198" marR="6198" marT="6198" marB="44629" anchor="b"/>
                </a:tc>
                <a:tc>
                  <a:txBody>
                    <a:bodyPr/>
                    <a:lstStyle/>
                    <a:p>
                      <a:pPr algn="l" fontAlgn="b"/>
                      <a:r>
                        <a:rPr lang="it-IT" sz="1600" b="0" i="0" u="none" strike="noStrike">
                          <a:solidFill>
                            <a:srgbClr val="000000"/>
                          </a:solidFill>
                          <a:effectLst/>
                          <a:latin typeface="Calibri" panose="020F0502020204030204" pitchFamily="34" charset="0"/>
                        </a:rPr>
                        <a:t>1,796</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a:t>
                      </a:r>
                    </a:p>
                  </a:txBody>
                  <a:tcPr marL="6198" marR="6198" marT="6198" marB="44629" anchor="b"/>
                </a:tc>
                <a:extLst>
                  <a:ext uri="{0D108BD9-81ED-4DB2-BD59-A6C34878D82A}">
                    <a16:rowId xmlns:a16="http://schemas.microsoft.com/office/drawing/2014/main" xmlns="" val="601557905"/>
                  </a:ext>
                </a:extLst>
              </a:tr>
              <a:tr h="317276">
                <a:tc>
                  <a:txBody>
                    <a:bodyPr/>
                    <a:lstStyle/>
                    <a:p>
                      <a:pPr algn="l" fontAlgn="b"/>
                      <a:r>
                        <a:rPr lang="it-IT" sz="1600" b="0" i="0" u="none" strike="noStrike">
                          <a:solidFill>
                            <a:srgbClr val="000000"/>
                          </a:solidFill>
                          <a:effectLst/>
                          <a:latin typeface="Calibri" panose="020F0502020204030204" pitchFamily="34" charset="0"/>
                        </a:rPr>
                        <a:t>Letterario</a:t>
                      </a:r>
                    </a:p>
                  </a:txBody>
                  <a:tcPr marL="6198" marR="6198" marT="6198" marB="44629" anchor="b"/>
                </a:tc>
                <a:tc>
                  <a:txBody>
                    <a:bodyPr/>
                    <a:lstStyle/>
                    <a:p>
                      <a:pPr algn="l" fontAlgn="b"/>
                      <a:r>
                        <a:rPr lang="it-IT" sz="1600" b="0" i="0" u="none" strike="noStrike">
                          <a:solidFill>
                            <a:srgbClr val="000000"/>
                          </a:solidFill>
                          <a:effectLst/>
                          <a:latin typeface="Calibri" panose="020F0502020204030204" pitchFamily="34" charset="0"/>
                        </a:rPr>
                        <a:t>0,976</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a:t>
                      </a:r>
                    </a:p>
                  </a:txBody>
                  <a:tcPr marL="6198" marR="6198" marT="6198" marB="44629" anchor="b"/>
                </a:tc>
                <a:extLst>
                  <a:ext uri="{0D108BD9-81ED-4DB2-BD59-A6C34878D82A}">
                    <a16:rowId xmlns:a16="http://schemas.microsoft.com/office/drawing/2014/main" xmlns="" val="1882201031"/>
                  </a:ext>
                </a:extLst>
              </a:tr>
              <a:tr h="317276">
                <a:tc>
                  <a:txBody>
                    <a:bodyPr/>
                    <a:lstStyle/>
                    <a:p>
                      <a:pPr algn="l" fontAlgn="b"/>
                      <a:r>
                        <a:rPr lang="it-IT" sz="1600" b="0" i="0" u="none" strike="noStrike">
                          <a:solidFill>
                            <a:srgbClr val="000000"/>
                          </a:solidFill>
                          <a:effectLst/>
                          <a:latin typeface="Calibri" panose="020F0502020204030204" pitchFamily="34" charset="0"/>
                        </a:rPr>
                        <a:t>Linguistico</a:t>
                      </a:r>
                    </a:p>
                  </a:txBody>
                  <a:tcPr marL="6198" marR="6198" marT="6198" marB="44629" anchor="b"/>
                </a:tc>
                <a:tc>
                  <a:txBody>
                    <a:bodyPr/>
                    <a:lstStyle/>
                    <a:p>
                      <a:pPr algn="l" fontAlgn="b"/>
                      <a:r>
                        <a:rPr lang="it-IT" sz="1600" b="0" i="0" u="none" strike="noStrike">
                          <a:solidFill>
                            <a:srgbClr val="000000"/>
                          </a:solidFill>
                          <a:effectLst/>
                          <a:latin typeface="Calibri" panose="020F0502020204030204" pitchFamily="34" charset="0"/>
                        </a:rPr>
                        <a:t>1,458</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a:t>
                      </a:r>
                    </a:p>
                  </a:txBody>
                  <a:tcPr marL="6198" marR="6198" marT="6198" marB="44629" anchor="b"/>
                </a:tc>
                <a:extLst>
                  <a:ext uri="{0D108BD9-81ED-4DB2-BD59-A6C34878D82A}">
                    <a16:rowId xmlns:a16="http://schemas.microsoft.com/office/drawing/2014/main" xmlns="" val="3231677269"/>
                  </a:ext>
                </a:extLst>
              </a:tr>
              <a:tr h="317276">
                <a:tc>
                  <a:txBody>
                    <a:bodyPr/>
                    <a:lstStyle/>
                    <a:p>
                      <a:pPr algn="l" fontAlgn="b"/>
                      <a:r>
                        <a:rPr lang="it-IT" sz="1600" b="0" i="0" u="none" strike="noStrike">
                          <a:solidFill>
                            <a:srgbClr val="000000"/>
                          </a:solidFill>
                          <a:effectLst/>
                          <a:latin typeface="Calibri" panose="020F0502020204030204" pitchFamily="34" charset="0"/>
                        </a:rPr>
                        <a:t>Medico/prof. Sanitarie</a:t>
                      </a:r>
                    </a:p>
                  </a:txBody>
                  <a:tcPr marL="6198" marR="6198" marT="6198" marB="44629" anchor="b"/>
                </a:tc>
                <a:tc>
                  <a:txBody>
                    <a:bodyPr/>
                    <a:lstStyle/>
                    <a:p>
                      <a:pPr algn="l" fontAlgn="b"/>
                      <a:r>
                        <a:rPr lang="it-IT" sz="1600" b="0" i="0" u="none" strike="noStrike">
                          <a:solidFill>
                            <a:srgbClr val="000000"/>
                          </a:solidFill>
                          <a:effectLst/>
                          <a:latin typeface="Calibri" panose="020F0502020204030204" pitchFamily="34" charset="0"/>
                        </a:rPr>
                        <a:t>3,767</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a:t>
                      </a:r>
                    </a:p>
                  </a:txBody>
                  <a:tcPr marL="6198" marR="6198" marT="6198" marB="44629" anchor="b"/>
                </a:tc>
                <a:extLst>
                  <a:ext uri="{0D108BD9-81ED-4DB2-BD59-A6C34878D82A}">
                    <a16:rowId xmlns:a16="http://schemas.microsoft.com/office/drawing/2014/main" xmlns="" val="270622810"/>
                  </a:ext>
                </a:extLst>
              </a:tr>
              <a:tr h="317276">
                <a:tc>
                  <a:txBody>
                    <a:bodyPr/>
                    <a:lstStyle/>
                    <a:p>
                      <a:pPr algn="l" fontAlgn="b"/>
                      <a:r>
                        <a:rPr lang="it-IT" sz="1600" b="0" i="0" u="none" strike="noStrike">
                          <a:solidFill>
                            <a:srgbClr val="000000"/>
                          </a:solidFill>
                          <a:effectLst/>
                          <a:latin typeface="Calibri" panose="020F0502020204030204" pitchFamily="34" charset="0"/>
                        </a:rPr>
                        <a:t>Psicologico</a:t>
                      </a:r>
                    </a:p>
                  </a:txBody>
                  <a:tcPr marL="6198" marR="6198" marT="6198" marB="44629" anchor="b"/>
                </a:tc>
                <a:tc>
                  <a:txBody>
                    <a:bodyPr/>
                    <a:lstStyle/>
                    <a:p>
                      <a:pPr algn="l" fontAlgn="b"/>
                      <a:r>
                        <a:rPr lang="it-IT" sz="1600" b="0" i="0" u="none" strike="noStrike">
                          <a:solidFill>
                            <a:srgbClr val="000000"/>
                          </a:solidFill>
                          <a:effectLst/>
                          <a:latin typeface="Calibri" panose="020F0502020204030204" pitchFamily="34" charset="0"/>
                        </a:rPr>
                        <a:t>0,703</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a:t>
                      </a:r>
                    </a:p>
                  </a:txBody>
                  <a:tcPr marL="6198" marR="6198" marT="6198" marB="44629" anchor="b"/>
                </a:tc>
                <a:extLst>
                  <a:ext uri="{0D108BD9-81ED-4DB2-BD59-A6C34878D82A}">
                    <a16:rowId xmlns:a16="http://schemas.microsoft.com/office/drawing/2014/main" xmlns="" val="3823174421"/>
                  </a:ext>
                </a:extLst>
              </a:tr>
              <a:tr h="317276">
                <a:tc>
                  <a:txBody>
                    <a:bodyPr/>
                    <a:lstStyle/>
                    <a:p>
                      <a:pPr algn="l" fontAlgn="b"/>
                      <a:r>
                        <a:rPr lang="it-IT" sz="1600" b="0" i="0" u="none" strike="noStrike">
                          <a:solidFill>
                            <a:srgbClr val="000000"/>
                          </a:solidFill>
                          <a:effectLst/>
                          <a:latin typeface="Calibri" panose="020F0502020204030204" pitchFamily="34" charset="0"/>
                        </a:rPr>
                        <a:t>Scientifico</a:t>
                      </a:r>
                    </a:p>
                  </a:txBody>
                  <a:tcPr marL="6198" marR="6198" marT="6198" marB="44629" anchor="b"/>
                </a:tc>
                <a:tc>
                  <a:txBody>
                    <a:bodyPr/>
                    <a:lstStyle/>
                    <a:p>
                      <a:pPr algn="l" fontAlgn="b"/>
                      <a:r>
                        <a:rPr lang="it-IT" sz="1600" b="0" i="0" u="none" strike="noStrike">
                          <a:solidFill>
                            <a:srgbClr val="000000"/>
                          </a:solidFill>
                          <a:effectLst/>
                          <a:latin typeface="Calibri" panose="020F0502020204030204" pitchFamily="34" charset="0"/>
                        </a:rPr>
                        <a:t>1,953</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a:t>
                      </a:r>
                    </a:p>
                  </a:txBody>
                  <a:tcPr marL="6198" marR="6198" marT="6198" marB="44629" anchor="b"/>
                </a:tc>
                <a:extLst>
                  <a:ext uri="{0D108BD9-81ED-4DB2-BD59-A6C34878D82A}">
                    <a16:rowId xmlns:a16="http://schemas.microsoft.com/office/drawing/2014/main" xmlns="" val="3002249243"/>
                  </a:ext>
                </a:extLst>
              </a:tr>
              <a:tr h="317276">
                <a:tc>
                  <a:txBody>
                    <a:bodyPr/>
                    <a:lstStyle/>
                    <a:p>
                      <a:pPr algn="l" fontAlgn="b"/>
                      <a:r>
                        <a:rPr lang="it-IT" sz="1600" b="0" i="0" u="none" strike="noStrike">
                          <a:solidFill>
                            <a:srgbClr val="000000"/>
                          </a:solidFill>
                          <a:effectLst/>
                          <a:latin typeface="Calibri" panose="020F0502020204030204" pitchFamily="34" charset="0"/>
                        </a:rPr>
                        <a:t>Punteggio esami</a:t>
                      </a:r>
                    </a:p>
                  </a:txBody>
                  <a:tcPr marL="6198" marR="6198" marT="6198" marB="44629" anchor="b"/>
                </a:tc>
                <a:tc>
                  <a:txBody>
                    <a:bodyPr/>
                    <a:lstStyle/>
                    <a:p>
                      <a:pPr algn="l" fontAlgn="b"/>
                      <a:r>
                        <a:rPr lang="it-IT" sz="1600" b="0" i="0" u="none" strike="noStrike">
                          <a:solidFill>
                            <a:srgbClr val="000000"/>
                          </a:solidFill>
                          <a:effectLst/>
                          <a:latin typeface="Calibri" panose="020F0502020204030204" pitchFamily="34" charset="0"/>
                        </a:rPr>
                        <a:t>1,059</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inferiore alla media</a:t>
                      </a:r>
                    </a:p>
                  </a:txBody>
                  <a:tcPr marL="6198" marR="6198" marT="6198" marB="44629" anchor="b"/>
                </a:tc>
                <a:extLst>
                  <a:ext uri="{0D108BD9-81ED-4DB2-BD59-A6C34878D82A}">
                    <a16:rowId xmlns:a16="http://schemas.microsoft.com/office/drawing/2014/main" xmlns="" val="1972539426"/>
                  </a:ext>
                </a:extLst>
              </a:tr>
              <a:tr h="317276">
                <a:tc>
                  <a:txBody>
                    <a:bodyPr/>
                    <a:lstStyle/>
                    <a:p>
                      <a:pPr algn="l" fontAlgn="b"/>
                      <a:r>
                        <a:rPr lang="it-IT" sz="1600" b="0" i="0" u="none" strike="noStrike">
                          <a:solidFill>
                            <a:srgbClr val="000000"/>
                          </a:solidFill>
                          <a:effectLst/>
                          <a:latin typeface="Calibri" panose="020F0502020204030204" pitchFamily="34" charset="0"/>
                        </a:rPr>
                        <a:t>Tipologia di corso</a:t>
                      </a:r>
                    </a:p>
                  </a:txBody>
                  <a:tcPr marL="6198" marR="6198" marT="6198" marB="44629" anchor="b"/>
                </a:tc>
                <a:tc>
                  <a:txBody>
                    <a:bodyPr/>
                    <a:lstStyle/>
                    <a:p>
                      <a:pPr algn="l" fontAlgn="b"/>
                      <a:r>
                        <a:rPr lang="it-IT" sz="1600" b="0" i="0" u="none" strike="noStrike">
                          <a:solidFill>
                            <a:srgbClr val="000000"/>
                          </a:solidFill>
                          <a:effectLst/>
                          <a:latin typeface="Calibri" panose="020F0502020204030204" pitchFamily="34" charset="0"/>
                        </a:rPr>
                        <a:t>1,173</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Magistrale</a:t>
                      </a:r>
                    </a:p>
                  </a:txBody>
                  <a:tcPr marL="6198" marR="6198" marT="6198" marB="44629" anchor="b"/>
                </a:tc>
                <a:extLst>
                  <a:ext uri="{0D108BD9-81ED-4DB2-BD59-A6C34878D82A}">
                    <a16:rowId xmlns:a16="http://schemas.microsoft.com/office/drawing/2014/main" xmlns="" val="3753186068"/>
                  </a:ext>
                </a:extLst>
              </a:tr>
              <a:tr h="525591">
                <a:tc>
                  <a:txBody>
                    <a:bodyPr/>
                    <a:lstStyle/>
                    <a:p>
                      <a:pPr algn="l" fontAlgn="b"/>
                      <a:r>
                        <a:rPr lang="it-IT" sz="1600" b="0" i="0" u="none" strike="noStrike" dirty="0">
                          <a:solidFill>
                            <a:srgbClr val="000000"/>
                          </a:solidFill>
                          <a:effectLst/>
                          <a:latin typeface="Calibri" panose="020F0502020204030204" pitchFamily="34" charset="0"/>
                        </a:rPr>
                        <a:t>Confronto Provincia di Residenza e studio </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1,044</a:t>
                      </a:r>
                    </a:p>
                  </a:txBody>
                  <a:tcPr marL="6198" marR="6198" marT="6198" marB="44629" anchor="b"/>
                </a:tc>
                <a:tc>
                  <a:txBody>
                    <a:bodyPr/>
                    <a:lstStyle/>
                    <a:p>
                      <a:pPr algn="l" fontAlgn="b"/>
                      <a:r>
                        <a:rPr lang="it-IT" sz="1600" b="0" i="0" u="none" strike="noStrike" dirty="0">
                          <a:solidFill>
                            <a:srgbClr val="000000"/>
                          </a:solidFill>
                          <a:effectLst/>
                          <a:latin typeface="Calibri" panose="020F0502020204030204" pitchFamily="34" charset="0"/>
                        </a:rPr>
                        <a:t>Stessa Provincia</a:t>
                      </a:r>
                    </a:p>
                  </a:txBody>
                  <a:tcPr marL="6198" marR="6198" marT="6198" marB="44629" anchor="b"/>
                </a:tc>
                <a:extLst>
                  <a:ext uri="{0D108BD9-81ED-4DB2-BD59-A6C34878D82A}">
                    <a16:rowId xmlns:a16="http://schemas.microsoft.com/office/drawing/2014/main" xmlns="" val="4262311685"/>
                  </a:ext>
                </a:extLst>
              </a:tr>
            </a:tbl>
          </a:graphicData>
        </a:graphic>
      </p:graphicFrame>
    </p:spTree>
    <p:extLst>
      <p:ext uri="{BB962C8B-B14F-4D97-AF65-F5344CB8AC3E}">
        <p14:creationId xmlns:p14="http://schemas.microsoft.com/office/powerpoint/2010/main" val="3402099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13811" y="286108"/>
            <a:ext cx="9417971" cy="13791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8700" rIns="9144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i="0" u="none" strike="noStrike" cap="none" normalizeH="0" baseline="0" dirty="0">
                <a:ln>
                  <a:noFill/>
                </a:ln>
                <a:solidFill>
                  <a:srgbClr val="1169A3"/>
                </a:solidFill>
                <a:effectLst/>
                <a:latin typeface="+mn-lt"/>
                <a:hlinkClick r:id="rId2"/>
              </a:rPr>
              <a:t>  </a:t>
            </a:r>
            <a:endParaRPr kumimoji="0" lang="it-IT" altLang="it-IT" i="0" u="none" strike="noStrike" cap="none" normalizeH="0" baseline="0" dirty="0">
              <a:ln>
                <a:noFill/>
              </a:ln>
              <a:solidFill>
                <a:srgbClr val="1169A3"/>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i="0" u="none" strike="noStrike" cap="none" normalizeH="0" baseline="0" dirty="0">
                <a:ln>
                  <a:noFill/>
                </a:ln>
                <a:solidFill>
                  <a:srgbClr val="494343"/>
                </a:solidFill>
                <a:effectLst/>
                <a:latin typeface="+mn-lt"/>
              </a:rPr>
              <a:t>Considerando i nuovi laureati, quanto ritieni siano importanti le skills che valorizzano l’</a:t>
            </a:r>
            <a:r>
              <a:rPr kumimoji="0" lang="it-IT" altLang="it-IT" i="0" u="none" strike="noStrike" cap="none" normalizeH="0" baseline="0" dirty="0" err="1">
                <a:ln>
                  <a:noFill/>
                </a:ln>
                <a:solidFill>
                  <a:srgbClr val="494343"/>
                </a:solidFill>
                <a:effectLst/>
                <a:latin typeface="+mn-lt"/>
              </a:rPr>
              <a:t>employability</a:t>
            </a:r>
            <a:r>
              <a:rPr kumimoji="0" lang="it-IT" altLang="it-IT" i="0" u="none" strike="noStrike" cap="none" normalizeH="0" baseline="0" dirty="0">
                <a:ln>
                  <a:noFill/>
                </a:ln>
                <a:solidFill>
                  <a:srgbClr val="494343"/>
                </a:solidFill>
                <a:effectLst/>
                <a:latin typeface="+mn-lt"/>
              </a:rPr>
              <a:t> rispetto a specifiche competenze tecniche e accademiche associate con gli studi.</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sng" strike="noStrike" cap="none" normalizeH="0" baseline="0" dirty="0">
                <a:ln>
                  <a:noFill/>
                </a:ln>
                <a:solidFill>
                  <a:srgbClr val="0C4B75"/>
                </a:solidFill>
                <a:effectLst/>
                <a:latin typeface="+mn-lt"/>
                <a:hlinkClick r:id="rId3"/>
              </a:rPr>
              <a:t>  </a:t>
            </a:r>
            <a:endParaRPr kumimoji="0" lang="it-IT" altLang="it-IT" sz="20300" b="0" i="0" u="sng" strike="noStrike" cap="none" normalizeH="0" baseline="0" dirty="0">
              <a:ln>
                <a:noFill/>
              </a:ln>
              <a:solidFill>
                <a:srgbClr val="0C4B75"/>
              </a:solidFill>
              <a:effectLst/>
              <a:latin typeface="+mn-lt"/>
            </a:endParaRPr>
          </a:p>
        </p:txBody>
      </p:sp>
      <p:pic>
        <p:nvPicPr>
          <p:cNvPr id="2051" name="Picture 3" descr="When you think about recently employed graduates, how do you rate the importance of employability skills against specific technical or academic knowledge and skills associated with their degree? (16 November 201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3811" y="2112654"/>
            <a:ext cx="5738652" cy="33218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7777114" y="6397030"/>
            <a:ext cx="4506012" cy="553998"/>
          </a:xfrm>
          <a:prstGeom prst="rect">
            <a:avLst/>
          </a:prstGeom>
          <a:noFill/>
        </p:spPr>
        <p:txBody>
          <a:bodyPr wrap="square" rtlCol="0">
            <a:spAutoFit/>
          </a:bodyPr>
          <a:lstStyle/>
          <a:p>
            <a:r>
              <a:rPr lang="it-IT" altLang="it-IT" sz="1200" b="1" dirty="0">
                <a:solidFill>
                  <a:srgbClr val="494343"/>
                </a:solidFill>
              </a:rPr>
              <a:t>Fonte:</a:t>
            </a:r>
            <a:r>
              <a:rPr lang="it-IT" altLang="it-IT" sz="1200" u="sng" dirty="0">
                <a:solidFill>
                  <a:srgbClr val="494343"/>
                </a:solidFill>
              </a:rPr>
              <a:t> Global </a:t>
            </a:r>
            <a:r>
              <a:rPr lang="it-IT" altLang="it-IT" sz="1200" u="sng" dirty="0" err="1">
                <a:solidFill>
                  <a:srgbClr val="494343"/>
                </a:solidFill>
              </a:rPr>
              <a:t>University</a:t>
            </a:r>
            <a:r>
              <a:rPr lang="it-IT" altLang="it-IT" sz="1200" u="sng" dirty="0">
                <a:solidFill>
                  <a:srgbClr val="494343"/>
                </a:solidFill>
              </a:rPr>
              <a:t> </a:t>
            </a:r>
            <a:r>
              <a:rPr lang="it-IT" altLang="it-IT" sz="1200" u="sng" dirty="0" err="1">
                <a:solidFill>
                  <a:srgbClr val="494343"/>
                </a:solidFill>
              </a:rPr>
              <a:t>Employability</a:t>
            </a:r>
            <a:r>
              <a:rPr lang="it-IT" altLang="it-IT" sz="1200" u="sng" dirty="0">
                <a:solidFill>
                  <a:srgbClr val="494343"/>
                </a:solidFill>
              </a:rPr>
              <a:t> </a:t>
            </a:r>
            <a:r>
              <a:rPr lang="it-IT" altLang="it-IT" sz="1200" u="sng" dirty="0" err="1">
                <a:solidFill>
                  <a:srgbClr val="494343"/>
                </a:solidFill>
              </a:rPr>
              <a:t>Survey</a:t>
            </a:r>
            <a:r>
              <a:rPr lang="it-IT" altLang="it-IT" sz="1200" u="sng" dirty="0">
                <a:solidFill>
                  <a:srgbClr val="494343"/>
                </a:solidFill>
              </a:rPr>
              <a:t> 2016 © </a:t>
            </a:r>
            <a:r>
              <a:rPr lang="it-IT" altLang="it-IT" sz="1200" u="sng" dirty="0" err="1">
                <a:solidFill>
                  <a:srgbClr val="494343"/>
                </a:solidFill>
              </a:rPr>
              <a:t>Emerging</a:t>
            </a:r>
            <a:endParaRPr lang="it-IT" altLang="it-IT" sz="1200" u="sng" dirty="0">
              <a:solidFill>
                <a:srgbClr val="0C4B75"/>
              </a:solidFill>
            </a:endParaRPr>
          </a:p>
          <a:p>
            <a:endParaRPr lang="it-IT" dirty="0"/>
          </a:p>
        </p:txBody>
      </p:sp>
    </p:spTree>
    <p:extLst>
      <p:ext uri="{BB962C8B-B14F-4D97-AF65-F5344CB8AC3E}">
        <p14:creationId xmlns:p14="http://schemas.microsoft.com/office/powerpoint/2010/main" val="172249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777114" y="6397030"/>
            <a:ext cx="4506012" cy="738664"/>
          </a:xfrm>
          <a:prstGeom prst="rect">
            <a:avLst/>
          </a:prstGeom>
          <a:noFill/>
        </p:spPr>
        <p:txBody>
          <a:bodyPr wrap="square" rtlCol="0">
            <a:spAutoFit/>
          </a:bodyPr>
          <a:lstStyle/>
          <a:p>
            <a:r>
              <a:rPr lang="it-IT" altLang="it-IT" sz="1200" b="1" dirty="0">
                <a:solidFill>
                  <a:srgbClr val="494343"/>
                </a:solidFill>
              </a:rPr>
              <a:t>Fonte:</a:t>
            </a:r>
            <a:r>
              <a:rPr lang="it-IT" altLang="it-IT" sz="1200" u="sng" dirty="0">
                <a:solidFill>
                  <a:srgbClr val="494343"/>
                </a:solidFill>
              </a:rPr>
              <a:t> </a:t>
            </a:r>
            <a:r>
              <a:rPr lang="it-IT" altLang="it-IT" sz="1200" u="sng" dirty="0">
                <a:solidFill>
                  <a:srgbClr val="494343"/>
                </a:solidFill>
                <a:hlinkClick r:id="rId2"/>
              </a:rPr>
              <a:t>Global </a:t>
            </a:r>
            <a:r>
              <a:rPr lang="it-IT" altLang="it-IT" sz="1200" u="sng" dirty="0" err="1">
                <a:solidFill>
                  <a:srgbClr val="494343"/>
                </a:solidFill>
                <a:hlinkClick r:id="rId2"/>
              </a:rPr>
              <a:t>University</a:t>
            </a:r>
            <a:r>
              <a:rPr lang="it-IT" altLang="it-IT" sz="1200" u="sng" dirty="0">
                <a:solidFill>
                  <a:srgbClr val="494343"/>
                </a:solidFill>
                <a:hlinkClick r:id="rId2"/>
              </a:rPr>
              <a:t> </a:t>
            </a:r>
            <a:r>
              <a:rPr lang="it-IT" altLang="it-IT" sz="1200" u="sng" dirty="0" err="1">
                <a:solidFill>
                  <a:srgbClr val="494343"/>
                </a:solidFill>
                <a:hlinkClick r:id="rId2"/>
              </a:rPr>
              <a:t>Employability</a:t>
            </a:r>
            <a:r>
              <a:rPr lang="it-IT" altLang="it-IT" sz="1200" u="sng" dirty="0">
                <a:solidFill>
                  <a:srgbClr val="494343"/>
                </a:solidFill>
                <a:hlinkClick r:id="rId2"/>
              </a:rPr>
              <a:t> </a:t>
            </a:r>
            <a:r>
              <a:rPr lang="it-IT" altLang="it-IT" sz="1200" u="sng" dirty="0" err="1">
                <a:solidFill>
                  <a:srgbClr val="494343"/>
                </a:solidFill>
                <a:hlinkClick r:id="rId2"/>
              </a:rPr>
              <a:t>Survey</a:t>
            </a:r>
            <a:r>
              <a:rPr lang="it-IT" altLang="it-IT" sz="1200" u="sng" dirty="0">
                <a:solidFill>
                  <a:srgbClr val="494343"/>
                </a:solidFill>
                <a:hlinkClick r:id="rId2"/>
              </a:rPr>
              <a:t> 2017 © </a:t>
            </a:r>
            <a:r>
              <a:rPr lang="it-IT" altLang="it-IT" sz="1200" u="sng" dirty="0" err="1">
                <a:solidFill>
                  <a:srgbClr val="494343"/>
                </a:solidFill>
                <a:hlinkClick r:id="rId2"/>
              </a:rPr>
              <a:t>Emerging</a:t>
            </a:r>
            <a:endParaRPr lang="it-IT" altLang="it-IT" sz="1200" u="sng" dirty="0">
              <a:solidFill>
                <a:srgbClr val="0C4B75"/>
              </a:solidFill>
            </a:endParaRPr>
          </a:p>
          <a:p>
            <a:endParaRPr lang="it-IT" dirty="0"/>
          </a:p>
        </p:txBody>
      </p:sp>
      <p:pic>
        <p:nvPicPr>
          <p:cNvPr id="3" name="Immagine 2">
            <a:extLst>
              <a:ext uri="{FF2B5EF4-FFF2-40B4-BE49-F238E27FC236}">
                <a16:creationId xmlns:a16="http://schemas.microsoft.com/office/drawing/2014/main" xmlns="" id="{89EBCE0F-967A-4D66-BBC5-56AD9F1BF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526" y="1895326"/>
            <a:ext cx="7247722" cy="4357925"/>
          </a:xfrm>
          <a:prstGeom prst="rect">
            <a:avLst/>
          </a:prstGeom>
        </p:spPr>
      </p:pic>
      <p:sp>
        <p:nvSpPr>
          <p:cNvPr id="7" name="Rettangolo 6">
            <a:extLst>
              <a:ext uri="{FF2B5EF4-FFF2-40B4-BE49-F238E27FC236}">
                <a16:creationId xmlns:a16="http://schemas.microsoft.com/office/drawing/2014/main" xmlns="" id="{89E23A1F-422F-4F1D-9A93-9B9EADB96C56}"/>
              </a:ext>
            </a:extLst>
          </p:cNvPr>
          <p:cNvSpPr/>
          <p:nvPr/>
        </p:nvSpPr>
        <p:spPr>
          <a:xfrm>
            <a:off x="2050180" y="649453"/>
            <a:ext cx="8065972" cy="707886"/>
          </a:xfrm>
          <a:prstGeom prst="rect">
            <a:avLst/>
          </a:prstGeom>
        </p:spPr>
        <p:txBody>
          <a:bodyPr wrap="square">
            <a:spAutoFit/>
          </a:bodyPr>
          <a:lstStyle/>
          <a:p>
            <a:r>
              <a:rPr lang="it-IT" sz="2000" dirty="0"/>
              <a:t>Qualità richieste dai datori di lavoro e grado di soddisfazione rispetto al livello dei neo-laureati in tali qualità </a:t>
            </a:r>
          </a:p>
        </p:txBody>
      </p:sp>
    </p:spTree>
    <p:extLst>
      <p:ext uri="{BB962C8B-B14F-4D97-AF65-F5344CB8AC3E}">
        <p14:creationId xmlns:p14="http://schemas.microsoft.com/office/powerpoint/2010/main" val="2470539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DDDBCA2-9FBE-44D5-B156-6DD531DF172B}"/>
              </a:ext>
            </a:extLst>
          </p:cNvPr>
          <p:cNvSpPr>
            <a:spLocks noGrp="1"/>
          </p:cNvSpPr>
          <p:nvPr>
            <p:ph type="title"/>
          </p:nvPr>
        </p:nvSpPr>
        <p:spPr/>
        <p:txBody>
          <a:bodyPr/>
          <a:lstStyle/>
          <a:p>
            <a:r>
              <a:rPr lang="it-IT" dirty="0"/>
              <a:t>Le Lingue</a:t>
            </a:r>
          </a:p>
        </p:txBody>
      </p:sp>
      <p:sp>
        <p:nvSpPr>
          <p:cNvPr id="3" name="Segnaposto contenuto 2">
            <a:extLst>
              <a:ext uri="{FF2B5EF4-FFF2-40B4-BE49-F238E27FC236}">
                <a16:creationId xmlns:a16="http://schemas.microsoft.com/office/drawing/2014/main" xmlns="" id="{944260EC-ED6D-4FA1-9FEB-B49ACEC5B5A7}"/>
              </a:ext>
            </a:extLst>
          </p:cNvPr>
          <p:cNvSpPr>
            <a:spLocks noGrp="1"/>
          </p:cNvSpPr>
          <p:nvPr>
            <p:ph idx="1"/>
          </p:nvPr>
        </p:nvSpPr>
        <p:spPr>
          <a:xfrm>
            <a:off x="838200" y="1825625"/>
            <a:ext cx="10515600" cy="1752462"/>
          </a:xfrm>
        </p:spPr>
        <p:txBody>
          <a:bodyPr/>
          <a:lstStyle/>
          <a:p>
            <a:r>
              <a:rPr lang="it-IT" dirty="0"/>
              <a:t>La conoscenza di una lingua straniera è un fattore ormai fondamentale nella ricerca di un lavoro. Ciò spesso non si limita più al solo inglese che rimane comunque un must. L’80% in Italia sotto i 24 anni parla almeno una lingua straniera</a:t>
            </a:r>
          </a:p>
        </p:txBody>
      </p:sp>
      <p:sp>
        <p:nvSpPr>
          <p:cNvPr id="5" name="Segnaposto contenuto 2">
            <a:extLst>
              <a:ext uri="{FF2B5EF4-FFF2-40B4-BE49-F238E27FC236}">
                <a16:creationId xmlns:a16="http://schemas.microsoft.com/office/drawing/2014/main" xmlns="" id="{B18F9AB9-5E1B-4E2C-8821-78880CC847BB}"/>
              </a:ext>
            </a:extLst>
          </p:cNvPr>
          <p:cNvSpPr txBox="1">
            <a:spLocks/>
          </p:cNvSpPr>
          <p:nvPr/>
        </p:nvSpPr>
        <p:spPr>
          <a:xfrm>
            <a:off x="838200" y="2986128"/>
            <a:ext cx="10515600" cy="17524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it-IT" dirty="0"/>
              <a:t>Non tutte le lingue hanno la medesima importanza, sia a livello assoluto che relativo. Ho quindi stilato una piccola classifica delle 5 lingue più utili a livello del mercato del lavoro italiano (inglese escluso in quanto è una prerogativa, non un’aggiunta).</a:t>
            </a:r>
          </a:p>
        </p:txBody>
      </p:sp>
      <p:sp>
        <p:nvSpPr>
          <p:cNvPr id="7" name="Segnaposto contenuto 2">
            <a:extLst>
              <a:ext uri="{FF2B5EF4-FFF2-40B4-BE49-F238E27FC236}">
                <a16:creationId xmlns:a16="http://schemas.microsoft.com/office/drawing/2014/main" xmlns="" id="{3CF8895B-914D-411F-AE49-4563332A88DB}"/>
              </a:ext>
            </a:extLst>
          </p:cNvPr>
          <p:cNvSpPr txBox="1">
            <a:spLocks/>
          </p:cNvSpPr>
          <p:nvPr/>
        </p:nvSpPr>
        <p:spPr>
          <a:xfrm>
            <a:off x="1213584" y="4481428"/>
            <a:ext cx="10515600" cy="175246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dirty="0"/>
              <a:t>I Criteri presi in considerazione sono:</a:t>
            </a:r>
          </a:p>
          <a:p>
            <a:r>
              <a:rPr lang="it-IT" dirty="0"/>
              <a:t>Quanto è parlata la lingua nel mondo</a:t>
            </a:r>
          </a:p>
          <a:p>
            <a:r>
              <a:rPr lang="it-IT" dirty="0"/>
              <a:t>Livello di interazione commerciale con l’Italia </a:t>
            </a:r>
          </a:p>
          <a:p>
            <a:r>
              <a:rPr lang="it-IT" dirty="0"/>
              <a:t>Vicinanza </a:t>
            </a:r>
          </a:p>
          <a:p>
            <a:r>
              <a:rPr lang="it-IT" dirty="0"/>
              <a:t>Quanti italiani la parlano</a:t>
            </a:r>
          </a:p>
        </p:txBody>
      </p:sp>
    </p:spTree>
    <p:extLst>
      <p:ext uri="{BB962C8B-B14F-4D97-AF65-F5344CB8AC3E}">
        <p14:creationId xmlns:p14="http://schemas.microsoft.com/office/powerpoint/2010/main" val="2799733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DDDBCA2-9FBE-44D5-B156-6DD531DF172B}"/>
              </a:ext>
            </a:extLst>
          </p:cNvPr>
          <p:cNvSpPr>
            <a:spLocks noGrp="1"/>
          </p:cNvSpPr>
          <p:nvPr>
            <p:ph type="title"/>
          </p:nvPr>
        </p:nvSpPr>
        <p:spPr/>
        <p:txBody>
          <a:bodyPr/>
          <a:lstStyle/>
          <a:p>
            <a:r>
              <a:rPr lang="it-IT" dirty="0"/>
              <a:t>1) Francese</a:t>
            </a:r>
          </a:p>
        </p:txBody>
      </p:sp>
      <p:sp>
        <p:nvSpPr>
          <p:cNvPr id="3" name="Segnaposto contenuto 2">
            <a:extLst>
              <a:ext uri="{FF2B5EF4-FFF2-40B4-BE49-F238E27FC236}">
                <a16:creationId xmlns:a16="http://schemas.microsoft.com/office/drawing/2014/main" xmlns="" id="{944260EC-ED6D-4FA1-9FEB-B49ACEC5B5A7}"/>
              </a:ext>
            </a:extLst>
          </p:cNvPr>
          <p:cNvSpPr>
            <a:spLocks noGrp="1"/>
          </p:cNvSpPr>
          <p:nvPr>
            <p:ph idx="1"/>
          </p:nvPr>
        </p:nvSpPr>
        <p:spPr>
          <a:xfrm>
            <a:off x="838200" y="1825625"/>
            <a:ext cx="10515600" cy="1752462"/>
          </a:xfrm>
        </p:spPr>
        <p:txBody>
          <a:bodyPr>
            <a:normAutofit/>
          </a:bodyPr>
          <a:lstStyle/>
          <a:p>
            <a:r>
              <a:rPr lang="it-IT" dirty="0"/>
              <a:t>Il francese si distacca dal secondo posto per tre motivi:  è una lingua importante nelle istituzioni internazionali ed europee, la Francia è il secondo partner commerciale ed è più semplice da imparare rispetto alla seconda classificata.</a:t>
            </a:r>
          </a:p>
        </p:txBody>
      </p:sp>
      <p:sp>
        <p:nvSpPr>
          <p:cNvPr id="4" name="Segnaposto contenuto 2">
            <a:extLst>
              <a:ext uri="{FF2B5EF4-FFF2-40B4-BE49-F238E27FC236}">
                <a16:creationId xmlns:a16="http://schemas.microsoft.com/office/drawing/2014/main" xmlns="" id="{1C5A0398-4FB2-4933-84EE-A5013CCB298D}"/>
              </a:ext>
            </a:extLst>
          </p:cNvPr>
          <p:cNvSpPr txBox="1">
            <a:spLocks/>
          </p:cNvSpPr>
          <p:nvPr/>
        </p:nvSpPr>
        <p:spPr>
          <a:xfrm>
            <a:off x="1905801" y="3157048"/>
            <a:ext cx="9168865" cy="20502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it-IT" sz="2200" dirty="0"/>
              <a:t>290 milioni di persone, 29 paesi</a:t>
            </a:r>
          </a:p>
          <a:p>
            <a:pPr>
              <a:buFontTx/>
              <a:buChar char="-"/>
            </a:pPr>
            <a:r>
              <a:rPr lang="it-IT" sz="2200" dirty="0"/>
              <a:t>2° paese import/export per l’Italia</a:t>
            </a:r>
          </a:p>
          <a:p>
            <a:pPr>
              <a:buFontTx/>
              <a:buChar char="-"/>
            </a:pPr>
            <a:r>
              <a:rPr lang="it-IT" sz="2200" dirty="0"/>
              <a:t>Confinante con il nostro paese</a:t>
            </a:r>
          </a:p>
          <a:p>
            <a:pPr>
              <a:buFontTx/>
              <a:buChar char="-"/>
            </a:pPr>
            <a:r>
              <a:rPr lang="it-IT" sz="2200" dirty="0"/>
              <a:t>Il 33,8% degli italiani lo parlano (ad un livello non specificato)</a:t>
            </a:r>
          </a:p>
          <a:p>
            <a:pPr>
              <a:buFontTx/>
              <a:buChar char="-"/>
            </a:pPr>
            <a:endParaRPr lang="it-IT" sz="2600" dirty="0"/>
          </a:p>
        </p:txBody>
      </p:sp>
    </p:spTree>
    <p:extLst>
      <p:ext uri="{BB962C8B-B14F-4D97-AF65-F5344CB8AC3E}">
        <p14:creationId xmlns:p14="http://schemas.microsoft.com/office/powerpoint/2010/main" val="352011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DDDBCA2-9FBE-44D5-B156-6DD531DF172B}"/>
              </a:ext>
            </a:extLst>
          </p:cNvPr>
          <p:cNvSpPr>
            <a:spLocks noGrp="1"/>
          </p:cNvSpPr>
          <p:nvPr>
            <p:ph type="title"/>
          </p:nvPr>
        </p:nvSpPr>
        <p:spPr/>
        <p:txBody>
          <a:bodyPr/>
          <a:lstStyle/>
          <a:p>
            <a:r>
              <a:rPr lang="it-IT" dirty="0"/>
              <a:t>1) Tedesco</a:t>
            </a:r>
          </a:p>
        </p:txBody>
      </p:sp>
      <p:sp>
        <p:nvSpPr>
          <p:cNvPr id="3" name="Segnaposto contenuto 2">
            <a:extLst>
              <a:ext uri="{FF2B5EF4-FFF2-40B4-BE49-F238E27FC236}">
                <a16:creationId xmlns:a16="http://schemas.microsoft.com/office/drawing/2014/main" xmlns="" id="{944260EC-ED6D-4FA1-9FEB-B49ACEC5B5A7}"/>
              </a:ext>
            </a:extLst>
          </p:cNvPr>
          <p:cNvSpPr>
            <a:spLocks noGrp="1"/>
          </p:cNvSpPr>
          <p:nvPr>
            <p:ph idx="1"/>
          </p:nvPr>
        </p:nvSpPr>
        <p:spPr>
          <a:xfrm>
            <a:off x="838200" y="1825625"/>
            <a:ext cx="10515600" cy="1752462"/>
          </a:xfrm>
        </p:spPr>
        <p:txBody>
          <a:bodyPr>
            <a:normAutofit/>
          </a:bodyPr>
          <a:lstStyle/>
          <a:p>
            <a:r>
              <a:rPr lang="it-IT" dirty="0"/>
              <a:t>Il tedesco è una lingua molto importante per la prospettiva italiana: due paesi confinanti parlano tedesco, la Germania è il nostro primo partner commerciale oltre ad essere la prima economia d’Europa. Inoltre, seppure è più complesso delle lingue latine, è anche una delle lingue europea meno conosciuta in Italia.</a:t>
            </a:r>
          </a:p>
        </p:txBody>
      </p:sp>
      <p:sp>
        <p:nvSpPr>
          <p:cNvPr id="4" name="Segnaposto contenuto 2">
            <a:extLst>
              <a:ext uri="{FF2B5EF4-FFF2-40B4-BE49-F238E27FC236}">
                <a16:creationId xmlns:a16="http://schemas.microsoft.com/office/drawing/2014/main" xmlns="" id="{1C5A0398-4FB2-4933-84EE-A5013CCB298D}"/>
              </a:ext>
            </a:extLst>
          </p:cNvPr>
          <p:cNvSpPr txBox="1">
            <a:spLocks/>
          </p:cNvSpPr>
          <p:nvPr/>
        </p:nvSpPr>
        <p:spPr>
          <a:xfrm>
            <a:off x="2041358" y="3311961"/>
            <a:ext cx="10515600" cy="175246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it-IT" dirty="0"/>
              <a:t>90 milioni di persone, 6 paesi</a:t>
            </a:r>
          </a:p>
          <a:p>
            <a:pPr>
              <a:buFontTx/>
              <a:buChar char="-"/>
            </a:pPr>
            <a:r>
              <a:rPr lang="it-IT" dirty="0"/>
              <a:t>1° paese import/export per l’Italia</a:t>
            </a:r>
          </a:p>
          <a:p>
            <a:pPr>
              <a:buFontTx/>
              <a:buChar char="-"/>
            </a:pPr>
            <a:r>
              <a:rPr lang="it-IT" dirty="0"/>
              <a:t>Il maggior paese di lingua tedesca non confina con noi, seppur i due successivi sì.</a:t>
            </a:r>
          </a:p>
          <a:p>
            <a:pPr>
              <a:buFontTx/>
              <a:buChar char="-"/>
            </a:pPr>
            <a:r>
              <a:rPr lang="it-IT" dirty="0"/>
              <a:t>Il 7,8% degli italiani lo parlano (ad un livello non specificato)</a:t>
            </a:r>
          </a:p>
          <a:p>
            <a:pPr>
              <a:buFontTx/>
              <a:buChar char="-"/>
            </a:pPr>
            <a:endParaRPr lang="it-IT" dirty="0"/>
          </a:p>
        </p:txBody>
      </p:sp>
    </p:spTree>
    <p:extLst>
      <p:ext uri="{BB962C8B-B14F-4D97-AF65-F5344CB8AC3E}">
        <p14:creationId xmlns:p14="http://schemas.microsoft.com/office/powerpoint/2010/main" val="248078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DDDBCA2-9FBE-44D5-B156-6DD531DF172B}"/>
              </a:ext>
            </a:extLst>
          </p:cNvPr>
          <p:cNvSpPr>
            <a:spLocks noGrp="1"/>
          </p:cNvSpPr>
          <p:nvPr>
            <p:ph type="title"/>
          </p:nvPr>
        </p:nvSpPr>
        <p:spPr/>
        <p:txBody>
          <a:bodyPr/>
          <a:lstStyle/>
          <a:p>
            <a:r>
              <a:rPr lang="it-IT" dirty="0"/>
              <a:t>3) Spagnolo</a:t>
            </a:r>
          </a:p>
        </p:txBody>
      </p:sp>
      <p:sp>
        <p:nvSpPr>
          <p:cNvPr id="3" name="Segnaposto contenuto 2">
            <a:extLst>
              <a:ext uri="{FF2B5EF4-FFF2-40B4-BE49-F238E27FC236}">
                <a16:creationId xmlns:a16="http://schemas.microsoft.com/office/drawing/2014/main" xmlns="" id="{944260EC-ED6D-4FA1-9FEB-B49ACEC5B5A7}"/>
              </a:ext>
            </a:extLst>
          </p:cNvPr>
          <p:cNvSpPr>
            <a:spLocks noGrp="1"/>
          </p:cNvSpPr>
          <p:nvPr>
            <p:ph idx="1"/>
          </p:nvPr>
        </p:nvSpPr>
        <p:spPr>
          <a:xfrm>
            <a:off x="838200" y="1825625"/>
            <a:ext cx="10515600" cy="1752462"/>
          </a:xfrm>
        </p:spPr>
        <p:txBody>
          <a:bodyPr>
            <a:normAutofit/>
          </a:bodyPr>
          <a:lstStyle/>
          <a:p>
            <a:r>
              <a:rPr lang="it-IT" dirty="0"/>
              <a:t>Lo spagnolo è una delle lingue più parlate al mondo. In alcuni Stati degli Stati Uniti è ormai la seconda lingua officiale, oltre che nella totalità del Sud America, Brasile escluso. La spagna è un nostro partner commerciale importante, inoltre, essendo una lingua latina, è più facile da imparare che le ultime due lingue della classifica. </a:t>
            </a:r>
          </a:p>
        </p:txBody>
      </p:sp>
      <p:sp>
        <p:nvSpPr>
          <p:cNvPr id="4" name="Segnaposto contenuto 2">
            <a:extLst>
              <a:ext uri="{FF2B5EF4-FFF2-40B4-BE49-F238E27FC236}">
                <a16:creationId xmlns:a16="http://schemas.microsoft.com/office/drawing/2014/main" xmlns="" id="{1C5A0398-4FB2-4933-84EE-A5013CCB298D}"/>
              </a:ext>
            </a:extLst>
          </p:cNvPr>
          <p:cNvSpPr txBox="1">
            <a:spLocks/>
          </p:cNvSpPr>
          <p:nvPr/>
        </p:nvSpPr>
        <p:spPr>
          <a:xfrm>
            <a:off x="2378242" y="3429000"/>
            <a:ext cx="10515600" cy="17524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it-IT" sz="2400" dirty="0"/>
              <a:t>440 milioni di persone, 44 paesi</a:t>
            </a:r>
          </a:p>
          <a:p>
            <a:pPr>
              <a:buFontTx/>
              <a:buChar char="-"/>
            </a:pPr>
            <a:r>
              <a:rPr lang="it-IT" sz="2400" dirty="0"/>
              <a:t>5° paese import/export per l’Italia </a:t>
            </a:r>
          </a:p>
          <a:p>
            <a:pPr>
              <a:buFontTx/>
              <a:buChar char="-"/>
            </a:pPr>
            <a:r>
              <a:rPr lang="it-IT" sz="2400" dirty="0"/>
              <a:t>Non confinante</a:t>
            </a:r>
          </a:p>
          <a:p>
            <a:pPr>
              <a:buFontTx/>
              <a:buChar char="-"/>
            </a:pPr>
            <a:r>
              <a:rPr lang="it-IT" sz="2400" dirty="0"/>
              <a:t>Il 17,7% degli italiani lo parlano (ad un livello non specificato)</a:t>
            </a:r>
            <a:endParaRPr lang="it-IT" dirty="0"/>
          </a:p>
          <a:p>
            <a:pPr>
              <a:buFontTx/>
              <a:buChar char="-"/>
            </a:pPr>
            <a:endParaRPr lang="it-IT" dirty="0"/>
          </a:p>
        </p:txBody>
      </p:sp>
    </p:spTree>
    <p:extLst>
      <p:ext uri="{BB962C8B-B14F-4D97-AF65-F5344CB8AC3E}">
        <p14:creationId xmlns:p14="http://schemas.microsoft.com/office/powerpoint/2010/main" val="286797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DDDBCA2-9FBE-44D5-B156-6DD531DF172B}"/>
              </a:ext>
            </a:extLst>
          </p:cNvPr>
          <p:cNvSpPr>
            <a:spLocks noGrp="1"/>
          </p:cNvSpPr>
          <p:nvPr>
            <p:ph type="title"/>
          </p:nvPr>
        </p:nvSpPr>
        <p:spPr/>
        <p:txBody>
          <a:bodyPr/>
          <a:lstStyle/>
          <a:p>
            <a:r>
              <a:rPr lang="it-IT" dirty="0"/>
              <a:t>4) Cinese</a:t>
            </a:r>
          </a:p>
        </p:txBody>
      </p:sp>
      <p:sp>
        <p:nvSpPr>
          <p:cNvPr id="3" name="Segnaposto contenuto 2">
            <a:extLst>
              <a:ext uri="{FF2B5EF4-FFF2-40B4-BE49-F238E27FC236}">
                <a16:creationId xmlns:a16="http://schemas.microsoft.com/office/drawing/2014/main" xmlns="" id="{944260EC-ED6D-4FA1-9FEB-B49ACEC5B5A7}"/>
              </a:ext>
            </a:extLst>
          </p:cNvPr>
          <p:cNvSpPr>
            <a:spLocks noGrp="1"/>
          </p:cNvSpPr>
          <p:nvPr>
            <p:ph idx="1"/>
          </p:nvPr>
        </p:nvSpPr>
        <p:spPr>
          <a:xfrm>
            <a:off x="838200" y="1825625"/>
            <a:ext cx="10515600" cy="1752462"/>
          </a:xfrm>
        </p:spPr>
        <p:txBody>
          <a:bodyPr>
            <a:normAutofit/>
          </a:bodyPr>
          <a:lstStyle/>
          <a:p>
            <a:r>
              <a:rPr lang="it-IT" dirty="0"/>
              <a:t>Il cinese è la lingua più parlata al mondo e la crescente importanza economica e geopolitica della Cina la rende una lingua molto spendibile, specialmente in ottica futura. È anche un importante partner di import per l’Italia. Resta però una lingua estremamente complessa, che richiede un periodo di almeno due anni in Cina (oltre ad esperienza teorica pregressa) per essere decentemente conosciuta. Insomma è un investimento costoso e lungo, che va ponderato.</a:t>
            </a:r>
          </a:p>
        </p:txBody>
      </p:sp>
      <p:sp>
        <p:nvSpPr>
          <p:cNvPr id="4" name="Segnaposto contenuto 2">
            <a:extLst>
              <a:ext uri="{FF2B5EF4-FFF2-40B4-BE49-F238E27FC236}">
                <a16:creationId xmlns:a16="http://schemas.microsoft.com/office/drawing/2014/main" xmlns="" id="{1C5A0398-4FB2-4933-84EE-A5013CCB298D}"/>
              </a:ext>
            </a:extLst>
          </p:cNvPr>
          <p:cNvSpPr txBox="1">
            <a:spLocks/>
          </p:cNvSpPr>
          <p:nvPr/>
        </p:nvSpPr>
        <p:spPr>
          <a:xfrm>
            <a:off x="1925854" y="3918351"/>
            <a:ext cx="10515600" cy="2003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it-IT" sz="2200" dirty="0"/>
              <a:t>1,2 miliardi di persone, 4 paesi</a:t>
            </a:r>
          </a:p>
          <a:p>
            <a:pPr>
              <a:buFontTx/>
              <a:buChar char="-"/>
            </a:pPr>
            <a:r>
              <a:rPr lang="it-IT" sz="2200" dirty="0"/>
              <a:t>3° paese import, 8° export per l’Italia </a:t>
            </a:r>
          </a:p>
          <a:p>
            <a:pPr>
              <a:buFontTx/>
              <a:buChar char="-"/>
            </a:pPr>
            <a:r>
              <a:rPr lang="it-IT" sz="2200" dirty="0"/>
              <a:t>Non confinante</a:t>
            </a:r>
          </a:p>
          <a:p>
            <a:pPr>
              <a:buFontTx/>
              <a:buChar char="-"/>
            </a:pPr>
            <a:r>
              <a:rPr lang="it-IT" sz="2200" dirty="0"/>
              <a:t>Meno del 5,2 % degli italiani lo parla (ad un livello non specificato)</a:t>
            </a:r>
          </a:p>
          <a:p>
            <a:pPr>
              <a:buFontTx/>
              <a:buChar char="-"/>
            </a:pPr>
            <a:endParaRPr lang="it-IT" dirty="0"/>
          </a:p>
          <a:p>
            <a:pPr>
              <a:buFontTx/>
              <a:buChar char="-"/>
            </a:pPr>
            <a:endParaRPr lang="it-IT" dirty="0"/>
          </a:p>
        </p:txBody>
      </p:sp>
    </p:spTree>
    <p:extLst>
      <p:ext uri="{BB962C8B-B14F-4D97-AF65-F5344CB8AC3E}">
        <p14:creationId xmlns:p14="http://schemas.microsoft.com/office/powerpoint/2010/main" val="365298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1"/>
                </a:solidFill>
              </a:rPr>
              <a:t>Obiettivi della lezione</a:t>
            </a:r>
          </a:p>
        </p:txBody>
      </p:sp>
      <p:sp>
        <p:nvSpPr>
          <p:cNvPr id="3" name="Segnaposto contenuto 2"/>
          <p:cNvSpPr>
            <a:spLocks noGrp="1"/>
          </p:cNvSpPr>
          <p:nvPr>
            <p:ph idx="1"/>
          </p:nvPr>
        </p:nvSpPr>
        <p:spPr>
          <a:xfrm>
            <a:off x="838200" y="1938747"/>
            <a:ext cx="10515600" cy="4351338"/>
          </a:xfrm>
        </p:spPr>
        <p:txBody>
          <a:bodyPr/>
          <a:lstStyle/>
          <a:p>
            <a:r>
              <a:rPr lang="it-IT" sz="3200" dirty="0"/>
              <a:t>Breve panoramica degli argomenti del mercato del lavoro odierno </a:t>
            </a:r>
          </a:p>
          <a:p>
            <a:r>
              <a:rPr lang="it-IT" sz="3200" dirty="0"/>
              <a:t>Conoscere cosa valuta positivamente </a:t>
            </a:r>
            <a:r>
              <a:rPr lang="it-IT" sz="3200" b="1" dirty="0"/>
              <a:t>oggi</a:t>
            </a:r>
            <a:r>
              <a:rPr lang="it-IT" sz="3200" dirty="0"/>
              <a:t> il mercato del lavoro italiano</a:t>
            </a:r>
          </a:p>
          <a:p>
            <a:r>
              <a:rPr lang="it-IT" sz="3200" dirty="0"/>
              <a:t>Le università più promettenti dal punto di vista del mercato del lavoro</a:t>
            </a:r>
          </a:p>
          <a:p>
            <a:endParaRPr lang="it-IT" dirty="0"/>
          </a:p>
        </p:txBody>
      </p:sp>
    </p:spTree>
    <p:extLst>
      <p:ext uri="{BB962C8B-B14F-4D97-AF65-F5344CB8AC3E}">
        <p14:creationId xmlns:p14="http://schemas.microsoft.com/office/powerpoint/2010/main" val="122068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DDDBCA2-9FBE-44D5-B156-6DD531DF172B}"/>
              </a:ext>
            </a:extLst>
          </p:cNvPr>
          <p:cNvSpPr>
            <a:spLocks noGrp="1"/>
          </p:cNvSpPr>
          <p:nvPr>
            <p:ph type="title"/>
          </p:nvPr>
        </p:nvSpPr>
        <p:spPr/>
        <p:txBody>
          <a:bodyPr/>
          <a:lstStyle/>
          <a:p>
            <a:r>
              <a:rPr lang="it-IT" dirty="0"/>
              <a:t>5) Russo</a:t>
            </a:r>
          </a:p>
        </p:txBody>
      </p:sp>
      <p:sp>
        <p:nvSpPr>
          <p:cNvPr id="3" name="Segnaposto contenuto 2">
            <a:extLst>
              <a:ext uri="{FF2B5EF4-FFF2-40B4-BE49-F238E27FC236}">
                <a16:creationId xmlns:a16="http://schemas.microsoft.com/office/drawing/2014/main" xmlns="" id="{944260EC-ED6D-4FA1-9FEB-B49ACEC5B5A7}"/>
              </a:ext>
            </a:extLst>
          </p:cNvPr>
          <p:cNvSpPr>
            <a:spLocks noGrp="1"/>
          </p:cNvSpPr>
          <p:nvPr>
            <p:ph idx="1"/>
          </p:nvPr>
        </p:nvSpPr>
        <p:spPr>
          <a:xfrm>
            <a:off x="838200" y="1825625"/>
            <a:ext cx="10515600" cy="1752462"/>
          </a:xfrm>
        </p:spPr>
        <p:txBody>
          <a:bodyPr>
            <a:normAutofit/>
          </a:bodyPr>
          <a:lstStyle/>
          <a:p>
            <a:r>
              <a:rPr lang="it-IT" dirty="0"/>
              <a:t>Il russo è una lingua che accomuna tutta la parte orientale dell’Europa. La Russia è un partner commercial italiano, oltre che una superpotenza economica e politica.</a:t>
            </a:r>
          </a:p>
        </p:txBody>
      </p:sp>
      <p:sp>
        <p:nvSpPr>
          <p:cNvPr id="4" name="Segnaposto contenuto 2">
            <a:extLst>
              <a:ext uri="{FF2B5EF4-FFF2-40B4-BE49-F238E27FC236}">
                <a16:creationId xmlns:a16="http://schemas.microsoft.com/office/drawing/2014/main" xmlns="" id="{1C5A0398-4FB2-4933-84EE-A5013CCB298D}"/>
              </a:ext>
            </a:extLst>
          </p:cNvPr>
          <p:cNvSpPr txBox="1">
            <a:spLocks/>
          </p:cNvSpPr>
          <p:nvPr/>
        </p:nvSpPr>
        <p:spPr>
          <a:xfrm>
            <a:off x="2330116" y="2949410"/>
            <a:ext cx="10515600" cy="2003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it-IT" sz="2200" dirty="0"/>
              <a:t>280 milioni di persone, 16 paesi</a:t>
            </a:r>
          </a:p>
          <a:p>
            <a:pPr>
              <a:buFontTx/>
              <a:buChar char="-"/>
            </a:pPr>
            <a:r>
              <a:rPr lang="it-IT" sz="2200" dirty="0"/>
              <a:t>8° paese import, 12° export per l’Italia </a:t>
            </a:r>
          </a:p>
          <a:p>
            <a:pPr>
              <a:buFontTx/>
              <a:buChar char="-"/>
            </a:pPr>
            <a:r>
              <a:rPr lang="it-IT" sz="2200" dirty="0"/>
              <a:t>Non confinante</a:t>
            </a:r>
          </a:p>
          <a:p>
            <a:pPr>
              <a:buFontTx/>
              <a:buChar char="-"/>
            </a:pPr>
            <a:r>
              <a:rPr lang="it-IT" sz="2200" dirty="0"/>
              <a:t>Meno del 5,2 % degli italiani lo parla (ad un livello non specificato)</a:t>
            </a:r>
          </a:p>
          <a:p>
            <a:pPr>
              <a:buFontTx/>
              <a:buChar char="-"/>
            </a:pPr>
            <a:endParaRPr lang="it-IT" dirty="0"/>
          </a:p>
          <a:p>
            <a:pPr>
              <a:buFontTx/>
              <a:buChar char="-"/>
            </a:pPr>
            <a:endParaRPr lang="it-IT" dirty="0"/>
          </a:p>
        </p:txBody>
      </p:sp>
    </p:spTree>
    <p:extLst>
      <p:ext uri="{BB962C8B-B14F-4D97-AF65-F5344CB8AC3E}">
        <p14:creationId xmlns:p14="http://schemas.microsoft.com/office/powerpoint/2010/main" val="76991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751A18-1BB5-46D0-ABC3-FC207D796AC0}"/>
              </a:ext>
            </a:extLst>
          </p:cNvPr>
          <p:cNvSpPr>
            <a:spLocks noGrp="1"/>
          </p:cNvSpPr>
          <p:nvPr>
            <p:ph type="title"/>
          </p:nvPr>
        </p:nvSpPr>
        <p:spPr/>
        <p:txBody>
          <a:bodyPr/>
          <a:lstStyle/>
          <a:p>
            <a:r>
              <a:rPr lang="it-IT" dirty="0"/>
              <a:t>Quale livello di conoscenza?</a:t>
            </a:r>
          </a:p>
        </p:txBody>
      </p:sp>
      <p:sp>
        <p:nvSpPr>
          <p:cNvPr id="3" name="Segnaposto contenuto 2">
            <a:extLst>
              <a:ext uri="{FF2B5EF4-FFF2-40B4-BE49-F238E27FC236}">
                <a16:creationId xmlns:a16="http://schemas.microsoft.com/office/drawing/2014/main" xmlns="" id="{A74B39A4-EF59-4F51-A407-94DFF87ED626}"/>
              </a:ext>
            </a:extLst>
          </p:cNvPr>
          <p:cNvSpPr>
            <a:spLocks noGrp="1"/>
          </p:cNvSpPr>
          <p:nvPr>
            <p:ph idx="1"/>
          </p:nvPr>
        </p:nvSpPr>
        <p:spPr/>
        <p:txBody>
          <a:bodyPr>
            <a:normAutofit/>
          </a:bodyPr>
          <a:lstStyle/>
          <a:p>
            <a:r>
              <a:rPr lang="it-IT" dirty="0"/>
              <a:t>Il livello necessario di conoscenza di una lingua varia molto a seconda del settore, del tipo di lavoro nonché dalla quantità di utilizzo della lingua straniera.</a:t>
            </a:r>
          </a:p>
          <a:p>
            <a:pPr>
              <a:buFontTx/>
              <a:buChar char="-"/>
            </a:pPr>
            <a:r>
              <a:rPr lang="it-IT" dirty="0"/>
              <a:t>Es: un medico in Italia può cavarsela con un B1 in inglese (a condizione di avere padronanza del lessico professionale), mentre un giornalista italiano in Francia dovrebbe possedere un livello C1 per svolgere al meglio il proprio lavoro.</a:t>
            </a:r>
          </a:p>
          <a:p>
            <a:pPr>
              <a:buFontTx/>
              <a:buChar char="-"/>
            </a:pPr>
            <a:r>
              <a:rPr lang="it-IT" dirty="0"/>
              <a:t>In ogni caso una conoscenza inferiore (e molto spesso anche uguale) al B1 (ovvero la capacità di comprendere i vocaboli più comuni e poter affrontare una composizione o conversazione di medio livello) non è altro che un punto di inizio. Un buon punto di riferimento è il livello B2. </a:t>
            </a:r>
          </a:p>
          <a:p>
            <a:pPr marL="0" indent="0">
              <a:buNone/>
            </a:pPr>
            <a:endParaRPr lang="it-IT" dirty="0"/>
          </a:p>
        </p:txBody>
      </p:sp>
    </p:spTree>
    <p:extLst>
      <p:ext uri="{BB962C8B-B14F-4D97-AF65-F5344CB8AC3E}">
        <p14:creationId xmlns:p14="http://schemas.microsoft.com/office/powerpoint/2010/main" val="470738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1"/>
                </a:solidFill>
              </a:rPr>
              <a:t>Cosa imparare quindi?</a:t>
            </a:r>
          </a:p>
        </p:txBody>
      </p:sp>
      <p:sp>
        <p:nvSpPr>
          <p:cNvPr id="3" name="Segnaposto contenuto 2"/>
          <p:cNvSpPr>
            <a:spLocks noGrp="1"/>
          </p:cNvSpPr>
          <p:nvPr>
            <p:ph idx="1"/>
          </p:nvPr>
        </p:nvSpPr>
        <p:spPr>
          <a:xfrm>
            <a:off x="838200" y="1825625"/>
            <a:ext cx="10515600" cy="2604973"/>
          </a:xfrm>
        </p:spPr>
        <p:txBody>
          <a:bodyPr>
            <a:normAutofit/>
          </a:bodyPr>
          <a:lstStyle/>
          <a:p>
            <a:pPr>
              <a:buFontTx/>
              <a:buChar char="-"/>
            </a:pPr>
            <a:r>
              <a:rPr lang="it-IT" dirty="0"/>
              <a:t>È giusto avere un’idea di quali sono le lingue più spendibili e in quali settori, ma la cosa più importante di una lingua è la motivazione. </a:t>
            </a:r>
          </a:p>
          <a:p>
            <a:pPr>
              <a:buFontTx/>
              <a:buChar char="-"/>
            </a:pPr>
            <a:r>
              <a:rPr lang="it-IT" dirty="0"/>
              <a:t>Un buon modo per apprendere una terza lingua (o sperimentare se piaccia o meno) è l’esperienza Erasmus, oppure altro tipo di progetto che comporta un trasferimento all’estero.</a:t>
            </a:r>
          </a:p>
          <a:p>
            <a:pPr marL="0" indent="0">
              <a:buNone/>
            </a:pPr>
            <a:endParaRPr lang="it-IT" dirty="0"/>
          </a:p>
        </p:txBody>
      </p:sp>
      <p:sp>
        <p:nvSpPr>
          <p:cNvPr id="5" name="CasellaDiTesto 4">
            <a:extLst>
              <a:ext uri="{FF2B5EF4-FFF2-40B4-BE49-F238E27FC236}">
                <a16:creationId xmlns:a16="http://schemas.microsoft.com/office/drawing/2014/main" xmlns="" id="{C51AD5F1-FEC3-40DD-B505-73C97C3BB159}"/>
              </a:ext>
            </a:extLst>
          </p:cNvPr>
          <p:cNvSpPr txBox="1"/>
          <p:nvPr/>
        </p:nvSpPr>
        <p:spPr>
          <a:xfrm>
            <a:off x="1157699" y="3699426"/>
            <a:ext cx="9741848" cy="923330"/>
          </a:xfrm>
          <a:prstGeom prst="rect">
            <a:avLst/>
          </a:prstGeom>
          <a:noFill/>
        </p:spPr>
        <p:txBody>
          <a:bodyPr wrap="square" rtlCol="0">
            <a:spAutoFit/>
          </a:bodyPr>
          <a:lstStyle/>
          <a:p>
            <a:r>
              <a:rPr lang="it-IT" dirty="0"/>
              <a:t>Infine, dopo averla imparata, è importante certificare il proprio livello tramite istituzioni internazionali riconosciute, in modo da poter spendere tale conoscenza ovunque senza test preliminari (ciò si applica soprattutto al settore pubblico, istituzionale, il privato è invece più informale).</a:t>
            </a:r>
          </a:p>
        </p:txBody>
      </p:sp>
    </p:spTree>
    <p:extLst>
      <p:ext uri="{BB962C8B-B14F-4D97-AF65-F5344CB8AC3E}">
        <p14:creationId xmlns:p14="http://schemas.microsoft.com/office/powerpoint/2010/main" val="627147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1"/>
                </a:solidFill>
              </a:rPr>
              <a:t>Studiare all’estero</a:t>
            </a:r>
          </a:p>
        </p:txBody>
      </p:sp>
      <p:sp>
        <p:nvSpPr>
          <p:cNvPr id="6" name="Segnaposto contenuto 5">
            <a:extLst>
              <a:ext uri="{FF2B5EF4-FFF2-40B4-BE49-F238E27FC236}">
                <a16:creationId xmlns:a16="http://schemas.microsoft.com/office/drawing/2014/main" xmlns="" id="{9E69B344-43D5-4437-B2A2-7FA38C155440}"/>
              </a:ext>
            </a:extLst>
          </p:cNvPr>
          <p:cNvSpPr>
            <a:spLocks noGrp="1"/>
          </p:cNvSpPr>
          <p:nvPr>
            <p:ph idx="1"/>
          </p:nvPr>
        </p:nvSpPr>
        <p:spPr>
          <a:xfrm>
            <a:off x="838200" y="1536868"/>
            <a:ext cx="10515600" cy="532564"/>
          </a:xfrm>
        </p:spPr>
        <p:txBody>
          <a:bodyPr/>
          <a:lstStyle/>
          <a:p>
            <a:pPr marL="0" indent="0">
              <a:buNone/>
            </a:pPr>
            <a:r>
              <a:rPr lang="it-IT" dirty="0"/>
              <a:t>Perché studiare all’estero?</a:t>
            </a:r>
          </a:p>
        </p:txBody>
      </p:sp>
      <p:sp>
        <p:nvSpPr>
          <p:cNvPr id="8" name="CasellaDiTesto 7">
            <a:extLst>
              <a:ext uri="{FF2B5EF4-FFF2-40B4-BE49-F238E27FC236}">
                <a16:creationId xmlns:a16="http://schemas.microsoft.com/office/drawing/2014/main" xmlns="" id="{579E567A-8A0D-4056-86A2-86D9BA58C526}"/>
              </a:ext>
            </a:extLst>
          </p:cNvPr>
          <p:cNvSpPr txBox="1"/>
          <p:nvPr/>
        </p:nvSpPr>
        <p:spPr>
          <a:xfrm>
            <a:off x="838200" y="2252311"/>
            <a:ext cx="8517556" cy="1200329"/>
          </a:xfrm>
          <a:prstGeom prst="rect">
            <a:avLst/>
          </a:prstGeom>
          <a:noFill/>
        </p:spPr>
        <p:txBody>
          <a:bodyPr wrap="square" rtlCol="0">
            <a:spAutoFit/>
          </a:bodyPr>
          <a:lstStyle/>
          <a:p>
            <a:r>
              <a:rPr lang="it-IT" dirty="0"/>
              <a:t>Studiare all’estero può essere una scelta vincente da molti punti di vista: perfezionare al meglio una lingua (quasi sempre si riconosce il livello di lingua giusto se si è in possesso di un laurea dello Stato in cui essa si parla), vivere un ‘esperienza lunga in un paese diverso, aprirsi molteplici strade dal punto di vista lavorativo </a:t>
            </a:r>
          </a:p>
        </p:txBody>
      </p:sp>
    </p:spTree>
    <p:extLst>
      <p:ext uri="{BB962C8B-B14F-4D97-AF65-F5344CB8AC3E}">
        <p14:creationId xmlns:p14="http://schemas.microsoft.com/office/powerpoint/2010/main" val="3841330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1"/>
                </a:solidFill>
              </a:rPr>
              <a:t>Studiare all’estero</a:t>
            </a:r>
          </a:p>
        </p:txBody>
      </p:sp>
      <p:sp>
        <p:nvSpPr>
          <p:cNvPr id="6" name="Segnaposto contenuto 5">
            <a:extLst>
              <a:ext uri="{FF2B5EF4-FFF2-40B4-BE49-F238E27FC236}">
                <a16:creationId xmlns:a16="http://schemas.microsoft.com/office/drawing/2014/main" xmlns="" id="{9E69B344-43D5-4437-B2A2-7FA38C155440}"/>
              </a:ext>
            </a:extLst>
          </p:cNvPr>
          <p:cNvSpPr>
            <a:spLocks noGrp="1"/>
          </p:cNvSpPr>
          <p:nvPr>
            <p:ph idx="1"/>
          </p:nvPr>
        </p:nvSpPr>
        <p:spPr>
          <a:xfrm>
            <a:off x="838200" y="1536868"/>
            <a:ext cx="10515600" cy="532564"/>
          </a:xfrm>
        </p:spPr>
        <p:txBody>
          <a:bodyPr/>
          <a:lstStyle/>
          <a:p>
            <a:pPr marL="0" indent="0">
              <a:buNone/>
            </a:pPr>
            <a:r>
              <a:rPr lang="it-IT" dirty="0"/>
              <a:t>Come farlo?</a:t>
            </a:r>
          </a:p>
        </p:txBody>
      </p:sp>
      <p:sp>
        <p:nvSpPr>
          <p:cNvPr id="8" name="CasellaDiTesto 7">
            <a:extLst>
              <a:ext uri="{FF2B5EF4-FFF2-40B4-BE49-F238E27FC236}">
                <a16:creationId xmlns:a16="http://schemas.microsoft.com/office/drawing/2014/main" xmlns="" id="{579E567A-8A0D-4056-86A2-86D9BA58C526}"/>
              </a:ext>
            </a:extLst>
          </p:cNvPr>
          <p:cNvSpPr txBox="1"/>
          <p:nvPr/>
        </p:nvSpPr>
        <p:spPr>
          <a:xfrm>
            <a:off x="838200" y="2252311"/>
            <a:ext cx="8517556" cy="1200329"/>
          </a:xfrm>
          <a:prstGeom prst="rect">
            <a:avLst/>
          </a:prstGeom>
          <a:noFill/>
        </p:spPr>
        <p:txBody>
          <a:bodyPr wrap="square" rtlCol="0">
            <a:spAutoFit/>
          </a:bodyPr>
          <a:lstStyle/>
          <a:p>
            <a:r>
              <a:rPr lang="it-IT" dirty="0"/>
              <a:t>Le possibili strade sono due:</a:t>
            </a:r>
          </a:p>
          <a:p>
            <a:pPr marL="285750" indent="-285750">
              <a:buFontTx/>
              <a:buChar char="-"/>
            </a:pPr>
            <a:r>
              <a:rPr lang="it-IT" dirty="0"/>
              <a:t>Eseguire l’intero corso di studi all’estero</a:t>
            </a:r>
          </a:p>
          <a:p>
            <a:pPr marL="285750" indent="-285750">
              <a:buFontTx/>
              <a:buChar char="-"/>
            </a:pPr>
            <a:r>
              <a:rPr lang="it-IT" dirty="0"/>
              <a:t>Completare il proprio percorsi di studi all’estero (ad esempio eseguendo la magistrale all’estero)</a:t>
            </a:r>
          </a:p>
        </p:txBody>
      </p:sp>
      <p:sp>
        <p:nvSpPr>
          <p:cNvPr id="3" name="CasellaDiTesto 2">
            <a:extLst>
              <a:ext uri="{FF2B5EF4-FFF2-40B4-BE49-F238E27FC236}">
                <a16:creationId xmlns:a16="http://schemas.microsoft.com/office/drawing/2014/main" xmlns="" id="{B0312668-75C3-4089-BF56-C1ED8A7BE270}"/>
              </a:ext>
            </a:extLst>
          </p:cNvPr>
          <p:cNvSpPr txBox="1"/>
          <p:nvPr/>
        </p:nvSpPr>
        <p:spPr>
          <a:xfrm>
            <a:off x="838200" y="3902303"/>
            <a:ext cx="9066196" cy="1200329"/>
          </a:xfrm>
          <a:prstGeom prst="rect">
            <a:avLst/>
          </a:prstGeom>
          <a:noFill/>
        </p:spPr>
        <p:txBody>
          <a:bodyPr wrap="square" rtlCol="0">
            <a:spAutoFit/>
          </a:bodyPr>
          <a:lstStyle/>
          <a:p>
            <a:r>
              <a:rPr lang="it-IT" dirty="0"/>
              <a:t>Eseguire l’intero corso di studi è una scelta molto radicale, che lega molto allo Stato in cui si studia, specialmente in determinate aree disciplinari (ad es. il diritto). Completare invece la propria formazione è una forma più flessibile, che permette una scelta mirata della miglior università basandosi sulla specializzazione che si vuole intraprendere.</a:t>
            </a:r>
          </a:p>
        </p:txBody>
      </p:sp>
    </p:spTree>
    <p:extLst>
      <p:ext uri="{BB962C8B-B14F-4D97-AF65-F5344CB8AC3E}">
        <p14:creationId xmlns:p14="http://schemas.microsoft.com/office/powerpoint/2010/main" val="4200458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1"/>
                </a:solidFill>
              </a:rPr>
              <a:t>Studiare all’estero</a:t>
            </a:r>
          </a:p>
        </p:txBody>
      </p:sp>
      <p:sp>
        <p:nvSpPr>
          <p:cNvPr id="6" name="Segnaposto contenuto 5">
            <a:extLst>
              <a:ext uri="{FF2B5EF4-FFF2-40B4-BE49-F238E27FC236}">
                <a16:creationId xmlns:a16="http://schemas.microsoft.com/office/drawing/2014/main" xmlns="" id="{9E69B344-43D5-4437-B2A2-7FA38C155440}"/>
              </a:ext>
            </a:extLst>
          </p:cNvPr>
          <p:cNvSpPr>
            <a:spLocks noGrp="1"/>
          </p:cNvSpPr>
          <p:nvPr>
            <p:ph idx="1"/>
          </p:nvPr>
        </p:nvSpPr>
        <p:spPr>
          <a:xfrm>
            <a:off x="838200" y="1536868"/>
            <a:ext cx="10515600" cy="532564"/>
          </a:xfrm>
        </p:spPr>
        <p:txBody>
          <a:bodyPr/>
          <a:lstStyle/>
          <a:p>
            <a:pPr marL="0" indent="0">
              <a:buNone/>
            </a:pPr>
            <a:r>
              <a:rPr lang="it-IT" dirty="0"/>
              <a:t>Quali conseguenze dal punto di vista del mercato del lavoro?</a:t>
            </a:r>
          </a:p>
        </p:txBody>
      </p:sp>
      <p:sp>
        <p:nvSpPr>
          <p:cNvPr id="8" name="CasellaDiTesto 7">
            <a:extLst>
              <a:ext uri="{FF2B5EF4-FFF2-40B4-BE49-F238E27FC236}">
                <a16:creationId xmlns:a16="http://schemas.microsoft.com/office/drawing/2014/main" xmlns="" id="{579E567A-8A0D-4056-86A2-86D9BA58C526}"/>
              </a:ext>
            </a:extLst>
          </p:cNvPr>
          <p:cNvSpPr txBox="1"/>
          <p:nvPr/>
        </p:nvSpPr>
        <p:spPr>
          <a:xfrm>
            <a:off x="838200" y="2252311"/>
            <a:ext cx="8517556" cy="1754326"/>
          </a:xfrm>
          <a:prstGeom prst="rect">
            <a:avLst/>
          </a:prstGeom>
          <a:noFill/>
        </p:spPr>
        <p:txBody>
          <a:bodyPr wrap="square" rtlCol="0">
            <a:spAutoFit/>
          </a:bodyPr>
          <a:lstStyle/>
          <a:p>
            <a:r>
              <a:rPr lang="it-IT" dirty="0"/>
              <a:t>Studiare e formarsi all’estero porta notevoli vantaggi dal punto di vista lavorativo:</a:t>
            </a:r>
          </a:p>
          <a:p>
            <a:endParaRPr lang="it-IT" dirty="0"/>
          </a:p>
          <a:p>
            <a:pPr marL="285750" indent="-285750">
              <a:buFontTx/>
              <a:buChar char="-"/>
            </a:pPr>
            <a:r>
              <a:rPr lang="it-IT" dirty="0"/>
              <a:t>La completa padronanza di una lingua straniera è sempre valutata positivamente sul proprio cv</a:t>
            </a:r>
          </a:p>
          <a:p>
            <a:pPr marL="285750" indent="-285750">
              <a:buFontTx/>
              <a:buChar char="-"/>
            </a:pPr>
            <a:r>
              <a:rPr lang="it-IT" dirty="0"/>
              <a:t>Un ‘esperienza all’estero, specialmente se di considerevole durata, è un altro punto positivo per la propria </a:t>
            </a:r>
            <a:r>
              <a:rPr lang="it-IT" dirty="0" err="1"/>
              <a:t>employability</a:t>
            </a:r>
            <a:r>
              <a:rPr lang="it-IT" dirty="0"/>
              <a:t> </a:t>
            </a:r>
          </a:p>
        </p:txBody>
      </p:sp>
      <p:sp>
        <p:nvSpPr>
          <p:cNvPr id="3" name="CasellaDiTesto 2">
            <a:extLst>
              <a:ext uri="{FF2B5EF4-FFF2-40B4-BE49-F238E27FC236}">
                <a16:creationId xmlns:a16="http://schemas.microsoft.com/office/drawing/2014/main" xmlns="" id="{B0312668-75C3-4089-BF56-C1ED8A7BE270}"/>
              </a:ext>
            </a:extLst>
          </p:cNvPr>
          <p:cNvSpPr txBox="1"/>
          <p:nvPr/>
        </p:nvSpPr>
        <p:spPr>
          <a:xfrm>
            <a:off x="838200" y="4325815"/>
            <a:ext cx="9066196" cy="923330"/>
          </a:xfrm>
          <a:prstGeom prst="rect">
            <a:avLst/>
          </a:prstGeom>
          <a:noFill/>
        </p:spPr>
        <p:txBody>
          <a:bodyPr wrap="square" rtlCol="0">
            <a:spAutoFit/>
          </a:bodyPr>
          <a:lstStyle/>
          <a:p>
            <a:r>
              <a:rPr lang="it-IT" dirty="0"/>
              <a:t>Ma soprattutto lo studio all’estero permette fin da subito di allacciarsi ad un mercato del lavoro diverso da quello italiano ( a volte con notevoli vantaggi, come quelli dal punto di vista retributivo +47%)</a:t>
            </a:r>
          </a:p>
        </p:txBody>
      </p:sp>
    </p:spTree>
    <p:extLst>
      <p:ext uri="{BB962C8B-B14F-4D97-AF65-F5344CB8AC3E}">
        <p14:creationId xmlns:p14="http://schemas.microsoft.com/office/powerpoint/2010/main" val="1038905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850010" y="410940"/>
            <a:ext cx="10341990" cy="1046440"/>
          </a:xfrm>
          <a:prstGeom prst="rect">
            <a:avLst/>
          </a:prstGeom>
          <a:noFill/>
        </p:spPr>
        <p:txBody>
          <a:bodyPr wrap="square" rtlCol="0">
            <a:spAutoFit/>
          </a:bodyPr>
          <a:lstStyle/>
          <a:p>
            <a:r>
              <a:rPr lang="it-IT" sz="4400" i="1" dirty="0">
                <a:solidFill>
                  <a:schemeClr val="accent1"/>
                </a:solidFill>
              </a:rPr>
              <a:t>World </a:t>
            </a:r>
            <a:r>
              <a:rPr lang="it-IT" sz="4400" i="1" dirty="0" err="1">
                <a:solidFill>
                  <a:schemeClr val="accent1"/>
                </a:solidFill>
              </a:rPr>
              <a:t>University</a:t>
            </a:r>
            <a:r>
              <a:rPr lang="it-IT" sz="4400" i="1" dirty="0">
                <a:solidFill>
                  <a:schemeClr val="accent1"/>
                </a:solidFill>
              </a:rPr>
              <a:t> </a:t>
            </a:r>
            <a:r>
              <a:rPr lang="it-IT" sz="4400" i="1" dirty="0" err="1">
                <a:solidFill>
                  <a:schemeClr val="accent1"/>
                </a:solidFill>
              </a:rPr>
              <a:t>Rankings</a:t>
            </a:r>
            <a:r>
              <a:rPr lang="it-IT" sz="4400" i="1" dirty="0">
                <a:solidFill>
                  <a:schemeClr val="accent1"/>
                </a:solidFill>
              </a:rPr>
              <a:t> </a:t>
            </a:r>
          </a:p>
          <a:p>
            <a:endParaRPr lang="it-IT" dirty="0"/>
          </a:p>
        </p:txBody>
      </p:sp>
      <p:graphicFrame>
        <p:nvGraphicFramePr>
          <p:cNvPr id="3" name="Tabella 2">
            <a:extLst>
              <a:ext uri="{FF2B5EF4-FFF2-40B4-BE49-F238E27FC236}">
                <a16:creationId xmlns:a16="http://schemas.microsoft.com/office/drawing/2014/main" xmlns="" id="{BA28783B-818F-4F43-BB6F-51F0CC84B4A4}"/>
              </a:ext>
            </a:extLst>
          </p:cNvPr>
          <p:cNvGraphicFramePr>
            <a:graphicFrameLocks noGrp="1"/>
          </p:cNvGraphicFramePr>
          <p:nvPr>
            <p:extLst>
              <p:ext uri="{D42A27DB-BD31-4B8C-83A1-F6EECF244321}">
                <p14:modId xmlns:p14="http://schemas.microsoft.com/office/powerpoint/2010/main" val="2257991978"/>
              </p:ext>
            </p:extLst>
          </p:nvPr>
        </p:nvGraphicFramePr>
        <p:xfrm>
          <a:off x="1155924" y="1678117"/>
          <a:ext cx="6120774" cy="3926840"/>
        </p:xfrm>
        <a:graphic>
          <a:graphicData uri="http://schemas.openxmlformats.org/drawingml/2006/table">
            <a:tbl>
              <a:tblPr firstRow="1" bandRow="1">
                <a:tableStyleId>{5C22544A-7EE6-4342-B048-85BDC9FD1C3A}</a:tableStyleId>
              </a:tblPr>
              <a:tblGrid>
                <a:gridCol w="2039663">
                  <a:extLst>
                    <a:ext uri="{9D8B030D-6E8A-4147-A177-3AD203B41FA5}">
                      <a16:colId xmlns:a16="http://schemas.microsoft.com/office/drawing/2014/main" xmlns="" val="1548466893"/>
                    </a:ext>
                  </a:extLst>
                </a:gridCol>
                <a:gridCol w="2040853">
                  <a:extLst>
                    <a:ext uri="{9D8B030D-6E8A-4147-A177-3AD203B41FA5}">
                      <a16:colId xmlns:a16="http://schemas.microsoft.com/office/drawing/2014/main" xmlns="" val="1634871770"/>
                    </a:ext>
                  </a:extLst>
                </a:gridCol>
                <a:gridCol w="2040258">
                  <a:extLst>
                    <a:ext uri="{9D8B030D-6E8A-4147-A177-3AD203B41FA5}">
                      <a16:colId xmlns:a16="http://schemas.microsoft.com/office/drawing/2014/main" xmlns="" val="4288600141"/>
                    </a:ext>
                  </a:extLst>
                </a:gridCol>
              </a:tblGrid>
              <a:tr h="681209">
                <a:tc>
                  <a:txBody>
                    <a:bodyPr/>
                    <a:lstStyle/>
                    <a:p>
                      <a:pPr algn="l" fontAlgn="b"/>
                      <a:r>
                        <a:rPr lang="it-IT" sz="2000" b="1" i="0" u="none" strike="noStrike" dirty="0">
                          <a:solidFill>
                            <a:srgbClr val="FFFFFF"/>
                          </a:solidFill>
                          <a:effectLst/>
                          <a:latin typeface="Calibri" panose="020F0502020204030204" pitchFamily="34" charset="0"/>
                        </a:rPr>
                        <a:t>Università</a:t>
                      </a:r>
                    </a:p>
                  </a:txBody>
                  <a:tcPr marL="6350" marR="6350" marT="6350" anchor="b"/>
                </a:tc>
                <a:tc>
                  <a:txBody>
                    <a:bodyPr/>
                    <a:lstStyle/>
                    <a:p>
                      <a:pPr algn="l" fontAlgn="b"/>
                      <a:r>
                        <a:rPr lang="it-IT" sz="2000" b="1" i="0" u="none" strike="noStrike" dirty="0">
                          <a:solidFill>
                            <a:srgbClr val="FFFFFF"/>
                          </a:solidFill>
                          <a:effectLst/>
                          <a:latin typeface="Calibri" panose="020F0502020204030204" pitchFamily="34" charset="0"/>
                        </a:rPr>
                        <a:t>Reputazione Accademica</a:t>
                      </a:r>
                    </a:p>
                  </a:txBody>
                  <a:tcPr marL="6350" marR="6350" marT="6350" anchor="b"/>
                </a:tc>
                <a:tc>
                  <a:txBody>
                    <a:bodyPr/>
                    <a:lstStyle/>
                    <a:p>
                      <a:pPr algn="l" fontAlgn="b"/>
                      <a:r>
                        <a:rPr lang="it-IT" sz="2000" b="1" i="0" u="none" strike="noStrike" dirty="0">
                          <a:solidFill>
                            <a:srgbClr val="FFFFFF"/>
                          </a:solidFill>
                          <a:effectLst/>
                          <a:latin typeface="Calibri" panose="020F0502020204030204" pitchFamily="34" charset="0"/>
                        </a:rPr>
                        <a:t>Reputazione presso i datori di lavoro </a:t>
                      </a:r>
                    </a:p>
                  </a:txBody>
                  <a:tcPr marL="6350" marR="6350" marT="6350" anchor="b"/>
                </a:tc>
                <a:extLst>
                  <a:ext uri="{0D108BD9-81ED-4DB2-BD59-A6C34878D82A}">
                    <a16:rowId xmlns:a16="http://schemas.microsoft.com/office/drawing/2014/main" xmlns="" val="3438004580"/>
                  </a:ext>
                </a:extLst>
              </a:tr>
              <a:tr h="370840">
                <a:tc>
                  <a:txBody>
                    <a:bodyPr/>
                    <a:lstStyle/>
                    <a:p>
                      <a:pPr algn="l" rtl="0" fontAlgn="b"/>
                      <a:r>
                        <a:rPr lang="it-IT" sz="2000" b="0" i="0" u="none" strike="noStrike" dirty="0">
                          <a:solidFill>
                            <a:srgbClr val="000000"/>
                          </a:solidFill>
                          <a:effectLst/>
                          <a:latin typeface="Calibri" panose="020F0502020204030204" pitchFamily="34" charset="0"/>
                        </a:rPr>
                        <a:t>Politecnico di Milano</a:t>
                      </a:r>
                    </a:p>
                  </a:txBody>
                  <a:tcPr marL="6350" marR="6350" marT="6350" marB="0" anchor="b"/>
                </a:tc>
                <a:tc>
                  <a:txBody>
                    <a:bodyPr/>
                    <a:lstStyle/>
                    <a:p>
                      <a:r>
                        <a:rPr lang="it-IT" dirty="0"/>
                        <a:t>63,9</a:t>
                      </a:r>
                    </a:p>
                  </a:txBody>
                  <a:tcPr/>
                </a:tc>
                <a:tc>
                  <a:txBody>
                    <a:bodyPr/>
                    <a:lstStyle/>
                    <a:p>
                      <a:r>
                        <a:rPr lang="it-IT" dirty="0"/>
                        <a:t>93,4</a:t>
                      </a:r>
                    </a:p>
                  </a:txBody>
                  <a:tcPr/>
                </a:tc>
                <a:extLst>
                  <a:ext uri="{0D108BD9-81ED-4DB2-BD59-A6C34878D82A}">
                    <a16:rowId xmlns:a16="http://schemas.microsoft.com/office/drawing/2014/main" xmlns="" val="3321137575"/>
                  </a:ext>
                </a:extLst>
              </a:tr>
              <a:tr h="370840">
                <a:tc>
                  <a:txBody>
                    <a:bodyPr/>
                    <a:lstStyle/>
                    <a:p>
                      <a:pPr algn="l" rtl="0" fontAlgn="b"/>
                      <a:r>
                        <a:rPr lang="it-IT" sz="2000" b="0" i="0" u="none" strike="noStrike">
                          <a:solidFill>
                            <a:srgbClr val="000000"/>
                          </a:solidFill>
                          <a:effectLst/>
                          <a:latin typeface="Calibri" panose="020F0502020204030204" pitchFamily="34" charset="0"/>
                        </a:rPr>
                        <a:t>Alma Mater Bologna </a:t>
                      </a:r>
                    </a:p>
                  </a:txBody>
                  <a:tcPr marL="6350" marR="6350" marT="6350" marB="0" anchor="b"/>
                </a:tc>
                <a:tc>
                  <a:txBody>
                    <a:bodyPr/>
                    <a:lstStyle/>
                    <a:p>
                      <a:r>
                        <a:rPr lang="it-IT" dirty="0"/>
                        <a:t>81,5</a:t>
                      </a:r>
                    </a:p>
                  </a:txBody>
                  <a:tcPr/>
                </a:tc>
                <a:tc>
                  <a:txBody>
                    <a:bodyPr/>
                    <a:lstStyle/>
                    <a:p>
                      <a:r>
                        <a:rPr lang="it-IT" dirty="0"/>
                        <a:t>62,9</a:t>
                      </a:r>
                    </a:p>
                  </a:txBody>
                  <a:tcPr/>
                </a:tc>
                <a:extLst>
                  <a:ext uri="{0D108BD9-81ED-4DB2-BD59-A6C34878D82A}">
                    <a16:rowId xmlns:a16="http://schemas.microsoft.com/office/drawing/2014/main" xmlns="" val="1415151172"/>
                  </a:ext>
                </a:extLst>
              </a:tr>
              <a:tr h="370840">
                <a:tc>
                  <a:txBody>
                    <a:bodyPr/>
                    <a:lstStyle/>
                    <a:p>
                      <a:pPr algn="l" rtl="0" fontAlgn="b"/>
                      <a:r>
                        <a:rPr lang="it-IT" sz="2000" b="0" i="0" u="none" strike="noStrike" dirty="0">
                          <a:solidFill>
                            <a:srgbClr val="000000"/>
                          </a:solidFill>
                          <a:effectLst/>
                          <a:latin typeface="Calibri" panose="020F0502020204030204" pitchFamily="34" charset="0"/>
                        </a:rPr>
                        <a:t>Sapienza di Roma</a:t>
                      </a:r>
                    </a:p>
                  </a:txBody>
                  <a:tcPr marL="6350" marR="6350" marT="6350" marB="0" anchor="b"/>
                </a:tc>
                <a:tc>
                  <a:txBody>
                    <a:bodyPr/>
                    <a:lstStyle/>
                    <a:p>
                      <a:r>
                        <a:rPr lang="it-IT" dirty="0"/>
                        <a:t>78,2</a:t>
                      </a:r>
                    </a:p>
                  </a:txBody>
                  <a:tcPr/>
                </a:tc>
                <a:tc>
                  <a:txBody>
                    <a:bodyPr/>
                    <a:lstStyle/>
                    <a:p>
                      <a:r>
                        <a:rPr lang="it-IT" dirty="0"/>
                        <a:t>49,5</a:t>
                      </a:r>
                    </a:p>
                  </a:txBody>
                  <a:tcPr/>
                </a:tc>
                <a:extLst>
                  <a:ext uri="{0D108BD9-81ED-4DB2-BD59-A6C34878D82A}">
                    <a16:rowId xmlns:a16="http://schemas.microsoft.com/office/drawing/2014/main" xmlns="" val="707487893"/>
                  </a:ext>
                </a:extLst>
              </a:tr>
              <a:tr h="370840">
                <a:tc>
                  <a:txBody>
                    <a:bodyPr/>
                    <a:lstStyle/>
                    <a:p>
                      <a:pPr algn="l" rtl="0" fontAlgn="b"/>
                      <a:r>
                        <a:rPr lang="it-IT" sz="2000" b="0" i="0" u="none" strike="noStrike" dirty="0">
                          <a:solidFill>
                            <a:srgbClr val="000000"/>
                          </a:solidFill>
                          <a:effectLst/>
                          <a:latin typeface="Calibri" panose="020F0502020204030204" pitchFamily="34" charset="0"/>
                        </a:rPr>
                        <a:t>Politecnico Torino</a:t>
                      </a:r>
                    </a:p>
                  </a:txBody>
                  <a:tcPr marL="6350" marR="6350" marT="6350" marB="0" anchor="b"/>
                </a:tc>
                <a:tc>
                  <a:txBody>
                    <a:bodyPr/>
                    <a:lstStyle/>
                    <a:p>
                      <a:r>
                        <a:rPr lang="it-IT" dirty="0"/>
                        <a:t>36</a:t>
                      </a:r>
                    </a:p>
                  </a:txBody>
                  <a:tcPr/>
                </a:tc>
                <a:tc>
                  <a:txBody>
                    <a:bodyPr/>
                    <a:lstStyle/>
                    <a:p>
                      <a:r>
                        <a:rPr lang="it-IT" dirty="0"/>
                        <a:t>71.1</a:t>
                      </a:r>
                    </a:p>
                  </a:txBody>
                  <a:tcPr/>
                </a:tc>
                <a:extLst>
                  <a:ext uri="{0D108BD9-81ED-4DB2-BD59-A6C34878D82A}">
                    <a16:rowId xmlns:a16="http://schemas.microsoft.com/office/drawing/2014/main" xmlns="" val="2947089907"/>
                  </a:ext>
                </a:extLst>
              </a:tr>
              <a:tr h="370840">
                <a:tc>
                  <a:txBody>
                    <a:bodyPr/>
                    <a:lstStyle/>
                    <a:p>
                      <a:pPr algn="l" rtl="0" fontAlgn="b"/>
                      <a:r>
                        <a:rPr lang="it-IT" sz="2000" b="0" i="0" u="none" strike="noStrike" dirty="0">
                          <a:solidFill>
                            <a:srgbClr val="000000"/>
                          </a:solidFill>
                          <a:effectLst/>
                          <a:latin typeface="Calibri" panose="020F0502020204030204" pitchFamily="34" charset="0"/>
                        </a:rPr>
                        <a:t>Statale di Milano</a:t>
                      </a:r>
                    </a:p>
                  </a:txBody>
                  <a:tcPr marL="6350" marR="6350" marT="6350" marB="0" anchor="b"/>
                </a:tc>
                <a:tc>
                  <a:txBody>
                    <a:bodyPr/>
                    <a:lstStyle/>
                    <a:p>
                      <a:r>
                        <a:rPr lang="it-IT" dirty="0"/>
                        <a:t>52,9</a:t>
                      </a:r>
                    </a:p>
                  </a:txBody>
                  <a:tcPr/>
                </a:tc>
                <a:tc>
                  <a:txBody>
                    <a:bodyPr/>
                    <a:lstStyle/>
                    <a:p>
                      <a:r>
                        <a:rPr lang="it-IT" dirty="0"/>
                        <a:t>36,4</a:t>
                      </a:r>
                    </a:p>
                  </a:txBody>
                  <a:tcPr/>
                </a:tc>
                <a:extLst>
                  <a:ext uri="{0D108BD9-81ED-4DB2-BD59-A6C34878D82A}">
                    <a16:rowId xmlns:a16="http://schemas.microsoft.com/office/drawing/2014/main" xmlns="" val="1152623396"/>
                  </a:ext>
                </a:extLst>
              </a:tr>
              <a:tr h="370840">
                <a:tc>
                  <a:txBody>
                    <a:bodyPr/>
                    <a:lstStyle/>
                    <a:p>
                      <a:pPr algn="l" rtl="0" fontAlgn="b"/>
                      <a:r>
                        <a:rPr lang="it-IT" sz="2000" b="0" i="0" u="none" strike="noStrike" dirty="0">
                          <a:solidFill>
                            <a:srgbClr val="000000"/>
                          </a:solidFill>
                          <a:effectLst/>
                          <a:latin typeface="Calibri" panose="020F0502020204030204" pitchFamily="34" charset="0"/>
                        </a:rPr>
                        <a:t>Università di Padova</a:t>
                      </a:r>
                    </a:p>
                  </a:txBody>
                  <a:tcPr marL="6350" marR="6350" marT="6350" marB="0" anchor="b"/>
                </a:tc>
                <a:tc>
                  <a:txBody>
                    <a:bodyPr/>
                    <a:lstStyle/>
                    <a:p>
                      <a:r>
                        <a:rPr lang="it-IT" dirty="0"/>
                        <a:t>37.8</a:t>
                      </a:r>
                    </a:p>
                  </a:txBody>
                  <a:tcPr/>
                </a:tc>
                <a:tc>
                  <a:txBody>
                    <a:bodyPr/>
                    <a:lstStyle/>
                    <a:p>
                      <a:r>
                        <a:rPr lang="it-IT" dirty="0"/>
                        <a:t>38.8</a:t>
                      </a:r>
                    </a:p>
                  </a:txBody>
                  <a:tcPr/>
                </a:tc>
                <a:extLst>
                  <a:ext uri="{0D108BD9-81ED-4DB2-BD59-A6C34878D82A}">
                    <a16:rowId xmlns:a16="http://schemas.microsoft.com/office/drawing/2014/main" xmlns="" val="1490937885"/>
                  </a:ext>
                </a:extLst>
              </a:tr>
            </a:tbl>
          </a:graphicData>
        </a:graphic>
      </p:graphicFrame>
      <p:sp>
        <p:nvSpPr>
          <p:cNvPr id="9" name="CasellaDiTesto 8">
            <a:extLst>
              <a:ext uri="{FF2B5EF4-FFF2-40B4-BE49-F238E27FC236}">
                <a16:creationId xmlns:a16="http://schemas.microsoft.com/office/drawing/2014/main" xmlns="" id="{DB89EE81-8F93-4AE8-92E4-597617B337D1}"/>
              </a:ext>
            </a:extLst>
          </p:cNvPr>
          <p:cNvSpPr txBox="1"/>
          <p:nvPr/>
        </p:nvSpPr>
        <p:spPr>
          <a:xfrm>
            <a:off x="7863839" y="1658866"/>
            <a:ext cx="3301465" cy="2862322"/>
          </a:xfrm>
          <a:prstGeom prst="rect">
            <a:avLst/>
          </a:prstGeom>
          <a:noFill/>
        </p:spPr>
        <p:txBody>
          <a:bodyPr wrap="square" rtlCol="0">
            <a:spAutoFit/>
          </a:bodyPr>
          <a:lstStyle/>
          <a:p>
            <a:r>
              <a:rPr lang="it-IT" dirty="0"/>
              <a:t>La scuola superiore </a:t>
            </a:r>
            <a:r>
              <a:rPr lang="it-IT" dirty="0" err="1"/>
              <a:t>Sant’anna</a:t>
            </a:r>
            <a:r>
              <a:rPr lang="it-IT" dirty="0"/>
              <a:t> e la Normale di Pisa riportano solo il punteggio di citazione ricevute (98 entrambe il più alto d’Italia). La Bocconi invece riporta solo la reputazione presso i datori di lavoro (98) il punteggio migliore d’Italia</a:t>
            </a:r>
          </a:p>
        </p:txBody>
      </p:sp>
      <p:sp>
        <p:nvSpPr>
          <p:cNvPr id="10" name="CasellaDiTesto 9">
            <a:extLst>
              <a:ext uri="{FF2B5EF4-FFF2-40B4-BE49-F238E27FC236}">
                <a16:creationId xmlns:a16="http://schemas.microsoft.com/office/drawing/2014/main" xmlns="" id="{73DEA11A-0A34-47FD-A82F-0E47CFBF797F}"/>
              </a:ext>
            </a:extLst>
          </p:cNvPr>
          <p:cNvSpPr txBox="1"/>
          <p:nvPr/>
        </p:nvSpPr>
        <p:spPr>
          <a:xfrm>
            <a:off x="7863839" y="6343048"/>
            <a:ext cx="3753854" cy="369332"/>
          </a:xfrm>
          <a:prstGeom prst="rect">
            <a:avLst/>
          </a:prstGeom>
          <a:noFill/>
        </p:spPr>
        <p:txBody>
          <a:bodyPr wrap="square" rtlCol="0">
            <a:spAutoFit/>
          </a:bodyPr>
          <a:lstStyle/>
          <a:p>
            <a:r>
              <a:rPr lang="it-IT" dirty="0">
                <a:hlinkClick r:id="rId2"/>
              </a:rPr>
              <a:t>Top </a:t>
            </a:r>
            <a:r>
              <a:rPr lang="it-IT" dirty="0" err="1">
                <a:hlinkClick r:id="rId2"/>
              </a:rPr>
              <a:t>Universities</a:t>
            </a:r>
            <a:endParaRPr lang="it-IT" dirty="0"/>
          </a:p>
        </p:txBody>
      </p:sp>
    </p:spTree>
    <p:extLst>
      <p:ext uri="{BB962C8B-B14F-4D97-AF65-F5344CB8AC3E}">
        <p14:creationId xmlns:p14="http://schemas.microsoft.com/office/powerpoint/2010/main" val="3993077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chemeClr val="accent1"/>
                </a:solidFill>
              </a:rPr>
              <a:t>QS Graduate Employability Ranking 2018</a:t>
            </a:r>
            <a:endParaRPr lang="it-IT" dirty="0">
              <a:solidFill>
                <a:schemeClr val="accent1"/>
              </a:solidFill>
            </a:endParaRPr>
          </a:p>
        </p:txBody>
      </p:sp>
      <p:sp>
        <p:nvSpPr>
          <p:cNvPr id="3" name="Segnaposto contenuto 2"/>
          <p:cNvSpPr>
            <a:spLocks noGrp="1"/>
          </p:cNvSpPr>
          <p:nvPr>
            <p:ph idx="1"/>
          </p:nvPr>
        </p:nvSpPr>
        <p:spPr/>
        <p:txBody>
          <a:bodyPr>
            <a:normAutofit/>
          </a:bodyPr>
          <a:lstStyle/>
          <a:p>
            <a:pPr marL="514350" indent="-514350">
              <a:buFont typeface="+mj-lt"/>
              <a:buAutoNum type="arabicPeriod"/>
            </a:pPr>
            <a:r>
              <a:rPr lang="it-IT" sz="3200" dirty="0"/>
              <a:t>Politecnico Milano</a:t>
            </a:r>
          </a:p>
          <a:p>
            <a:pPr marL="514350" indent="-514350">
              <a:buFont typeface="+mj-lt"/>
              <a:buAutoNum type="arabicPeriod"/>
            </a:pPr>
            <a:r>
              <a:rPr lang="it-IT" sz="3200" dirty="0"/>
              <a:t>Bologna</a:t>
            </a:r>
          </a:p>
          <a:p>
            <a:pPr marL="514350" indent="-514350">
              <a:buFont typeface="+mj-lt"/>
              <a:buAutoNum type="arabicPeriod"/>
            </a:pPr>
            <a:r>
              <a:rPr lang="it-IT" sz="3200" dirty="0"/>
              <a:t>Sapienza</a:t>
            </a:r>
          </a:p>
          <a:p>
            <a:pPr marL="514350" indent="-514350">
              <a:buFont typeface="+mj-lt"/>
              <a:buAutoNum type="arabicPeriod"/>
            </a:pPr>
            <a:r>
              <a:rPr lang="it-IT" sz="3200" dirty="0"/>
              <a:t>Politecnico Torino</a:t>
            </a:r>
          </a:p>
          <a:p>
            <a:pPr marL="514350" indent="-514350">
              <a:buFont typeface="+mj-lt"/>
              <a:buAutoNum type="arabicPeriod"/>
            </a:pPr>
            <a:r>
              <a:rPr lang="it-IT" sz="3200" dirty="0"/>
              <a:t>Università Cattolica Sacro Cuore</a:t>
            </a:r>
          </a:p>
        </p:txBody>
      </p:sp>
      <p:sp>
        <p:nvSpPr>
          <p:cNvPr id="4" name="CasellaDiTesto 3"/>
          <p:cNvSpPr txBox="1"/>
          <p:nvPr/>
        </p:nvSpPr>
        <p:spPr>
          <a:xfrm>
            <a:off x="6499368" y="6139822"/>
            <a:ext cx="6099142" cy="369332"/>
          </a:xfrm>
          <a:prstGeom prst="rect">
            <a:avLst/>
          </a:prstGeom>
          <a:noFill/>
        </p:spPr>
        <p:txBody>
          <a:bodyPr wrap="square" rtlCol="0">
            <a:spAutoFit/>
          </a:bodyPr>
          <a:lstStyle/>
          <a:p>
            <a:r>
              <a:rPr lang="en-US" dirty="0">
                <a:hlinkClick r:id="rId2"/>
              </a:rPr>
              <a:t>Global University Employability Ranking 2017</a:t>
            </a:r>
            <a:endParaRPr lang="it-IT" dirty="0"/>
          </a:p>
        </p:txBody>
      </p:sp>
    </p:spTree>
    <p:extLst>
      <p:ext uri="{BB962C8B-B14F-4D97-AF65-F5344CB8AC3E}">
        <p14:creationId xmlns:p14="http://schemas.microsoft.com/office/powerpoint/2010/main" val="4029057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8517" y="1901694"/>
            <a:ext cx="10515600" cy="1325563"/>
          </a:xfrm>
        </p:spPr>
        <p:txBody>
          <a:bodyPr/>
          <a:lstStyle/>
          <a:p>
            <a:pPr algn="ctr"/>
            <a:r>
              <a:rPr lang="it-IT" dirty="0">
                <a:solidFill>
                  <a:schemeClr val="accent1"/>
                </a:solidFill>
              </a:rPr>
              <a:t>Grazie Per l’Attenzione!</a:t>
            </a:r>
          </a:p>
        </p:txBody>
      </p:sp>
      <p:sp>
        <p:nvSpPr>
          <p:cNvPr id="3" name="CasellaDiTesto 2">
            <a:extLst>
              <a:ext uri="{FF2B5EF4-FFF2-40B4-BE49-F238E27FC236}">
                <a16:creationId xmlns:a16="http://schemas.microsoft.com/office/drawing/2014/main" xmlns="" id="{9019CB09-E2C0-4788-A008-0E3CACA8DEB1}"/>
              </a:ext>
            </a:extLst>
          </p:cNvPr>
          <p:cNvSpPr txBox="1"/>
          <p:nvPr/>
        </p:nvSpPr>
        <p:spPr>
          <a:xfrm>
            <a:off x="5926317" y="5864087"/>
            <a:ext cx="5883965" cy="553998"/>
          </a:xfrm>
          <a:prstGeom prst="rect">
            <a:avLst/>
          </a:prstGeom>
          <a:noFill/>
        </p:spPr>
        <p:txBody>
          <a:bodyPr wrap="square" rtlCol="0">
            <a:spAutoFit/>
          </a:bodyPr>
          <a:lstStyle/>
          <a:p>
            <a:r>
              <a:rPr lang="it-IT" sz="3000" dirty="0">
                <a:solidFill>
                  <a:schemeClr val="accent1"/>
                </a:solidFill>
              </a:rPr>
              <a:t>tommaso.grossi28@gmail.com</a:t>
            </a:r>
          </a:p>
        </p:txBody>
      </p:sp>
    </p:spTree>
    <p:extLst>
      <p:ext uri="{BB962C8B-B14F-4D97-AF65-F5344CB8AC3E}">
        <p14:creationId xmlns:p14="http://schemas.microsoft.com/office/powerpoint/2010/main" val="131188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1"/>
                </a:solidFill>
              </a:rPr>
              <a:t>I </a:t>
            </a:r>
            <a:r>
              <a:rPr lang="it-IT" dirty="0" err="1">
                <a:solidFill>
                  <a:schemeClr val="accent1"/>
                </a:solidFill>
              </a:rPr>
              <a:t>macrotemi</a:t>
            </a:r>
            <a:r>
              <a:rPr lang="it-IT" dirty="0">
                <a:solidFill>
                  <a:schemeClr val="accent1"/>
                </a:solidFill>
              </a:rPr>
              <a:t> del nostro tempo</a:t>
            </a:r>
          </a:p>
        </p:txBody>
      </p:sp>
      <p:sp>
        <p:nvSpPr>
          <p:cNvPr id="3" name="Segnaposto contenuto 2"/>
          <p:cNvSpPr>
            <a:spLocks noGrp="1"/>
          </p:cNvSpPr>
          <p:nvPr>
            <p:ph idx="1"/>
          </p:nvPr>
        </p:nvSpPr>
        <p:spPr>
          <a:xfrm>
            <a:off x="838200" y="1837334"/>
            <a:ext cx="10515600" cy="1416005"/>
          </a:xfrm>
        </p:spPr>
        <p:txBody>
          <a:bodyPr>
            <a:normAutofit/>
          </a:bodyPr>
          <a:lstStyle/>
          <a:p>
            <a:r>
              <a:rPr lang="it-IT" sz="3600" dirty="0"/>
              <a:t>Digitalizzazione e Automazione</a:t>
            </a:r>
          </a:p>
          <a:p>
            <a:r>
              <a:rPr lang="it-IT" sz="3600" dirty="0"/>
              <a:t>Invecchiamento della popolazione </a:t>
            </a:r>
          </a:p>
        </p:txBody>
      </p:sp>
    </p:spTree>
    <p:extLst>
      <p:ext uri="{BB962C8B-B14F-4D97-AF65-F5344CB8AC3E}">
        <p14:creationId xmlns:p14="http://schemas.microsoft.com/office/powerpoint/2010/main" val="320782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4071470" y="2258505"/>
            <a:ext cx="4215882" cy="234098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3200" dirty="0"/>
              <a:t>Digitalizzazione</a:t>
            </a:r>
            <a:r>
              <a:rPr lang="it-IT" dirty="0"/>
              <a:t> </a:t>
            </a:r>
          </a:p>
        </p:txBody>
      </p:sp>
      <p:sp>
        <p:nvSpPr>
          <p:cNvPr id="7" name="Ovale 6"/>
          <p:cNvSpPr/>
          <p:nvPr/>
        </p:nvSpPr>
        <p:spPr>
          <a:xfrm>
            <a:off x="3993146" y="5114667"/>
            <a:ext cx="4703578" cy="16273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dirty="0"/>
              <a:t>Big data e privacy: i dati sono il nuovo petrolio e la nostra privacy è il sottosuolo.</a:t>
            </a:r>
          </a:p>
        </p:txBody>
      </p:sp>
      <p:sp>
        <p:nvSpPr>
          <p:cNvPr id="10" name="Ovale 9"/>
          <p:cNvSpPr/>
          <p:nvPr/>
        </p:nvSpPr>
        <p:spPr>
          <a:xfrm>
            <a:off x="600641" y="349107"/>
            <a:ext cx="3392505" cy="197743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dirty="0"/>
              <a:t>Cambio della definizione di luogo e orario di lavoro: quale spazio e tempo per il lavoro digitale?</a:t>
            </a:r>
          </a:p>
        </p:txBody>
      </p:sp>
      <p:sp>
        <p:nvSpPr>
          <p:cNvPr id="11" name="Ovale 10"/>
          <p:cNvSpPr/>
          <p:nvPr/>
        </p:nvSpPr>
        <p:spPr>
          <a:xfrm>
            <a:off x="8198856" y="782244"/>
            <a:ext cx="3392504" cy="16273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dirty="0"/>
              <a:t>Diritto alla disconnessione: qual è il limite alla nostra disponibilità?</a:t>
            </a:r>
          </a:p>
        </p:txBody>
      </p:sp>
    </p:spTree>
    <p:extLst>
      <p:ext uri="{BB962C8B-B14F-4D97-AF65-F5344CB8AC3E}">
        <p14:creationId xmlns:p14="http://schemas.microsoft.com/office/powerpoint/2010/main" val="266187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2669405" y="2194560"/>
            <a:ext cx="6638223" cy="232694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3200" dirty="0"/>
              <a:t>Automazione: 9% dei lavori a rischio, 25% fortemente impattati, 100% condizionati</a:t>
            </a:r>
            <a:r>
              <a:rPr lang="it-IT" dirty="0"/>
              <a:t> </a:t>
            </a:r>
          </a:p>
        </p:txBody>
      </p:sp>
      <p:sp>
        <p:nvSpPr>
          <p:cNvPr id="6" name="Ovale 5"/>
          <p:cNvSpPr/>
          <p:nvPr/>
        </p:nvSpPr>
        <p:spPr>
          <a:xfrm>
            <a:off x="7623208" y="308009"/>
            <a:ext cx="3579817" cy="177823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err="1"/>
              <a:t>Industry</a:t>
            </a:r>
            <a:r>
              <a:rPr lang="it-IT" dirty="0"/>
              <a:t> 4.0: ovvero interazione tra macchine</a:t>
            </a:r>
          </a:p>
        </p:txBody>
      </p:sp>
      <p:sp>
        <p:nvSpPr>
          <p:cNvPr id="8" name="Ovale 7"/>
          <p:cNvSpPr/>
          <p:nvPr/>
        </p:nvSpPr>
        <p:spPr>
          <a:xfrm>
            <a:off x="1245171" y="5072514"/>
            <a:ext cx="3827343" cy="15714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Reddito minimo: un futuro senza lavoro?</a:t>
            </a:r>
          </a:p>
        </p:txBody>
      </p:sp>
    </p:spTree>
    <p:extLst>
      <p:ext uri="{BB962C8B-B14F-4D97-AF65-F5344CB8AC3E}">
        <p14:creationId xmlns:p14="http://schemas.microsoft.com/office/powerpoint/2010/main" val="4227296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1"/>
                </a:solidFill>
              </a:rPr>
              <a:t>Invecchiamento della popolazione </a:t>
            </a:r>
          </a:p>
        </p:txBody>
      </p:sp>
      <p:graphicFrame>
        <p:nvGraphicFramePr>
          <p:cNvPr id="7" name="Grafico 6">
            <a:extLst>
              <a:ext uri="{FF2B5EF4-FFF2-40B4-BE49-F238E27FC236}">
                <a16:creationId xmlns:a16="http://schemas.microsoft.com/office/drawing/2014/main" xmlns="" id="{BFA9BED0-0ED4-4BE5-A7F6-883B0831E000}"/>
              </a:ext>
            </a:extLst>
          </p:cNvPr>
          <p:cNvGraphicFramePr>
            <a:graphicFrameLocks/>
          </p:cNvGraphicFramePr>
          <p:nvPr>
            <p:extLst>
              <p:ext uri="{D42A27DB-BD31-4B8C-83A1-F6EECF244321}">
                <p14:modId xmlns:p14="http://schemas.microsoft.com/office/powerpoint/2010/main" val="3953074688"/>
              </p:ext>
            </p:extLst>
          </p:nvPr>
        </p:nvGraphicFramePr>
        <p:xfrm>
          <a:off x="2592925" y="1337912"/>
          <a:ext cx="7956363" cy="3961126"/>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e 7">
            <a:extLst>
              <a:ext uri="{FF2B5EF4-FFF2-40B4-BE49-F238E27FC236}">
                <a16:creationId xmlns:a16="http://schemas.microsoft.com/office/drawing/2014/main" xmlns="" id="{B0A10AD4-F0A0-43F9-82DB-68251FD1AF2E}"/>
              </a:ext>
            </a:extLst>
          </p:cNvPr>
          <p:cNvSpPr/>
          <p:nvPr/>
        </p:nvSpPr>
        <p:spPr>
          <a:xfrm>
            <a:off x="250258" y="1905000"/>
            <a:ext cx="2088682" cy="131866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Revisione sistema welfare</a:t>
            </a:r>
          </a:p>
        </p:txBody>
      </p:sp>
      <p:sp>
        <p:nvSpPr>
          <p:cNvPr id="9" name="Ovale 8">
            <a:extLst>
              <a:ext uri="{FF2B5EF4-FFF2-40B4-BE49-F238E27FC236}">
                <a16:creationId xmlns:a16="http://schemas.microsoft.com/office/drawing/2014/main" xmlns="" id="{A049F201-C313-42CF-9566-06246B678628}"/>
              </a:ext>
            </a:extLst>
          </p:cNvPr>
          <p:cNvSpPr/>
          <p:nvPr/>
        </p:nvSpPr>
        <p:spPr>
          <a:xfrm>
            <a:off x="8296977" y="5299037"/>
            <a:ext cx="2722460" cy="12808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Il settore del lavoro «care» in crescita </a:t>
            </a:r>
          </a:p>
        </p:txBody>
      </p:sp>
      <p:sp>
        <p:nvSpPr>
          <p:cNvPr id="10" name="Ovale 9">
            <a:extLst>
              <a:ext uri="{FF2B5EF4-FFF2-40B4-BE49-F238E27FC236}">
                <a16:creationId xmlns:a16="http://schemas.microsoft.com/office/drawing/2014/main" xmlns="" id="{3F301BC9-4342-4510-923C-BC7A0C9D8697}"/>
              </a:ext>
            </a:extLst>
          </p:cNvPr>
          <p:cNvSpPr/>
          <p:nvPr/>
        </p:nvSpPr>
        <p:spPr>
          <a:xfrm>
            <a:off x="428639" y="5141776"/>
            <a:ext cx="3139126" cy="13951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Aumento del costo del sistema sanitario e pensionistico</a:t>
            </a:r>
          </a:p>
        </p:txBody>
      </p:sp>
      <p:sp>
        <p:nvSpPr>
          <p:cNvPr id="3" name="CasellaDiTesto 2">
            <a:extLst>
              <a:ext uri="{FF2B5EF4-FFF2-40B4-BE49-F238E27FC236}">
                <a16:creationId xmlns:a16="http://schemas.microsoft.com/office/drawing/2014/main" xmlns="" id="{79CA2A01-F72D-4868-B696-B99C632F0B2B}"/>
              </a:ext>
            </a:extLst>
          </p:cNvPr>
          <p:cNvSpPr txBox="1"/>
          <p:nvPr/>
        </p:nvSpPr>
        <p:spPr>
          <a:xfrm>
            <a:off x="3838702" y="5302908"/>
            <a:ext cx="3459200" cy="276999"/>
          </a:xfrm>
          <a:prstGeom prst="rect">
            <a:avLst/>
          </a:prstGeom>
          <a:noFill/>
        </p:spPr>
        <p:txBody>
          <a:bodyPr wrap="square" rtlCol="0">
            <a:spAutoFit/>
          </a:bodyPr>
          <a:lstStyle/>
          <a:p>
            <a:r>
              <a:rPr lang="it-IT" sz="1200" dirty="0"/>
              <a:t>Fonte: </a:t>
            </a:r>
            <a:r>
              <a:rPr lang="it-IT" sz="1200" dirty="0" err="1"/>
              <a:t>Eurostat</a:t>
            </a:r>
            <a:endParaRPr lang="it-IT" sz="1200" dirty="0"/>
          </a:p>
        </p:txBody>
      </p:sp>
    </p:spTree>
    <p:extLst>
      <p:ext uri="{BB962C8B-B14F-4D97-AF65-F5344CB8AC3E}">
        <p14:creationId xmlns:p14="http://schemas.microsoft.com/office/powerpoint/2010/main" val="2329107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1423" y="624109"/>
            <a:ext cx="9743189" cy="1743705"/>
          </a:xfrm>
        </p:spPr>
        <p:txBody>
          <a:bodyPr/>
          <a:lstStyle/>
          <a:p>
            <a:r>
              <a:rPr lang="it-IT" dirty="0">
                <a:solidFill>
                  <a:schemeClr val="accent1"/>
                </a:solidFill>
              </a:rPr>
              <a:t>Il mercato del lavoro italiano per i laureati</a:t>
            </a:r>
          </a:p>
        </p:txBody>
      </p:sp>
    </p:spTree>
    <p:extLst>
      <p:ext uri="{BB962C8B-B14F-4D97-AF65-F5344CB8AC3E}">
        <p14:creationId xmlns:p14="http://schemas.microsoft.com/office/powerpoint/2010/main" val="289243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C0909F-BAE0-4678-BCD8-EE8F348A9F85}"/>
              </a:ext>
            </a:extLst>
          </p:cNvPr>
          <p:cNvSpPr>
            <a:spLocks noGrp="1"/>
          </p:cNvSpPr>
          <p:nvPr>
            <p:ph type="title"/>
          </p:nvPr>
        </p:nvSpPr>
        <p:spPr>
          <a:xfrm>
            <a:off x="1624798" y="190773"/>
            <a:ext cx="10515600" cy="1325563"/>
          </a:xfrm>
        </p:spPr>
        <p:txBody>
          <a:bodyPr/>
          <a:lstStyle/>
          <a:p>
            <a:r>
              <a:rPr lang="it-IT" dirty="0"/>
              <a:t>Retribuzione Media </a:t>
            </a:r>
          </a:p>
        </p:txBody>
      </p:sp>
      <p:sp>
        <p:nvSpPr>
          <p:cNvPr id="4" name="CasellaDiTesto 3">
            <a:extLst>
              <a:ext uri="{FF2B5EF4-FFF2-40B4-BE49-F238E27FC236}">
                <a16:creationId xmlns:a16="http://schemas.microsoft.com/office/drawing/2014/main" xmlns="" id="{70184C18-A848-4682-AB33-0937691AC1C1}"/>
              </a:ext>
            </a:extLst>
          </p:cNvPr>
          <p:cNvSpPr txBox="1"/>
          <p:nvPr/>
        </p:nvSpPr>
        <p:spPr>
          <a:xfrm>
            <a:off x="1624798" y="853554"/>
            <a:ext cx="8691613" cy="369332"/>
          </a:xfrm>
          <a:prstGeom prst="rect">
            <a:avLst/>
          </a:prstGeom>
          <a:noFill/>
        </p:spPr>
        <p:txBody>
          <a:bodyPr wrap="square" rtlCol="0">
            <a:spAutoFit/>
          </a:bodyPr>
          <a:lstStyle/>
          <a:p>
            <a:r>
              <a:rPr lang="it-IT" dirty="0"/>
              <a:t>Quanto guadagna un laureato in media in Italia? </a:t>
            </a:r>
          </a:p>
        </p:txBody>
      </p:sp>
      <p:graphicFrame>
        <p:nvGraphicFramePr>
          <p:cNvPr id="7" name="Grafico 6">
            <a:extLst>
              <a:ext uri="{FF2B5EF4-FFF2-40B4-BE49-F238E27FC236}">
                <a16:creationId xmlns:a16="http://schemas.microsoft.com/office/drawing/2014/main" xmlns="" id="{0C3EA9B1-2D42-4703-81F9-9E95C0BC08FB}"/>
              </a:ext>
            </a:extLst>
          </p:cNvPr>
          <p:cNvGraphicFramePr/>
          <p:nvPr>
            <p:extLst>
              <p:ext uri="{D42A27DB-BD31-4B8C-83A1-F6EECF244321}">
                <p14:modId xmlns:p14="http://schemas.microsoft.com/office/powerpoint/2010/main" val="3307888185"/>
              </p:ext>
            </p:extLst>
          </p:nvPr>
        </p:nvGraphicFramePr>
        <p:xfrm>
          <a:off x="1624798" y="1248560"/>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Rettangolo 4">
            <a:extLst>
              <a:ext uri="{FF2B5EF4-FFF2-40B4-BE49-F238E27FC236}">
                <a16:creationId xmlns:a16="http://schemas.microsoft.com/office/drawing/2014/main" xmlns="" id="{865DAD83-7787-4465-9B7A-23DF1C3BB293}"/>
              </a:ext>
            </a:extLst>
          </p:cNvPr>
          <p:cNvSpPr/>
          <p:nvPr/>
        </p:nvSpPr>
        <p:spPr>
          <a:xfrm>
            <a:off x="7980285" y="6415902"/>
            <a:ext cx="4160113" cy="276999"/>
          </a:xfrm>
          <a:prstGeom prst="rect">
            <a:avLst/>
          </a:prstGeom>
        </p:spPr>
        <p:txBody>
          <a:bodyPr wrap="none">
            <a:spAutoFit/>
          </a:bodyPr>
          <a:lstStyle/>
          <a:p>
            <a:r>
              <a:rPr lang="it-IT" sz="1200" dirty="0">
                <a:hlinkClick r:id="rId3"/>
              </a:rPr>
              <a:t>Fonte: XIX indagine Almalaurea sul profilo dei laureati</a:t>
            </a:r>
            <a:endParaRPr lang="it-IT" sz="1200" dirty="0"/>
          </a:p>
        </p:txBody>
      </p:sp>
    </p:spTree>
    <p:extLst>
      <p:ext uri="{BB962C8B-B14F-4D97-AF65-F5344CB8AC3E}">
        <p14:creationId xmlns:p14="http://schemas.microsoft.com/office/powerpoint/2010/main" val="328067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35491" y="262143"/>
            <a:ext cx="9832157" cy="646331"/>
          </a:xfrm>
          <a:prstGeom prst="rect">
            <a:avLst/>
          </a:prstGeom>
          <a:noFill/>
        </p:spPr>
        <p:txBody>
          <a:bodyPr wrap="square" rtlCol="0">
            <a:spAutoFit/>
          </a:bodyPr>
          <a:lstStyle/>
          <a:p>
            <a:r>
              <a:rPr lang="it-IT" sz="3600" dirty="0"/>
              <a:t>Contratto di entrata nel mondo del lavoro </a:t>
            </a:r>
          </a:p>
        </p:txBody>
      </p:sp>
      <p:graphicFrame>
        <p:nvGraphicFramePr>
          <p:cNvPr id="6" name="Grafico 5">
            <a:extLst>
              <a:ext uri="{FF2B5EF4-FFF2-40B4-BE49-F238E27FC236}">
                <a16:creationId xmlns:a16="http://schemas.microsoft.com/office/drawing/2014/main" xmlns="" id="{5CA1EC74-1F72-400E-9778-4EADC0D84B43}"/>
              </a:ext>
            </a:extLst>
          </p:cNvPr>
          <p:cNvGraphicFramePr/>
          <p:nvPr>
            <p:extLst>
              <p:ext uri="{D42A27DB-BD31-4B8C-83A1-F6EECF244321}">
                <p14:modId xmlns:p14="http://schemas.microsoft.com/office/powerpoint/2010/main" val="3453941497"/>
              </p:ext>
            </p:extLst>
          </p:nvPr>
        </p:nvGraphicFramePr>
        <p:xfrm>
          <a:off x="-123290" y="1052653"/>
          <a:ext cx="6493268" cy="51223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6">
            <a:extLst>
              <a:ext uri="{FF2B5EF4-FFF2-40B4-BE49-F238E27FC236}">
                <a16:creationId xmlns:a16="http://schemas.microsoft.com/office/drawing/2014/main" xmlns="" id="{13584693-8FEA-4870-9AC5-62B25BD2FDDB}"/>
              </a:ext>
            </a:extLst>
          </p:cNvPr>
          <p:cNvGraphicFramePr/>
          <p:nvPr>
            <p:extLst>
              <p:ext uri="{D42A27DB-BD31-4B8C-83A1-F6EECF244321}">
                <p14:modId xmlns:p14="http://schemas.microsoft.com/office/powerpoint/2010/main" val="704727572"/>
              </p:ext>
            </p:extLst>
          </p:nvPr>
        </p:nvGraphicFramePr>
        <p:xfrm>
          <a:off x="5671335" y="1052652"/>
          <a:ext cx="6681320" cy="5122333"/>
        </p:xfrm>
        <a:graphic>
          <a:graphicData uri="http://schemas.openxmlformats.org/drawingml/2006/chart">
            <c:chart xmlns:c="http://schemas.openxmlformats.org/drawingml/2006/chart" xmlns:r="http://schemas.openxmlformats.org/officeDocument/2006/relationships" r:id="rId3"/>
          </a:graphicData>
        </a:graphic>
      </p:graphicFrame>
      <p:sp>
        <p:nvSpPr>
          <p:cNvPr id="3" name="Rettangolo 2">
            <a:hlinkClick r:id="rId4"/>
            <a:extLst>
              <a:ext uri="{FF2B5EF4-FFF2-40B4-BE49-F238E27FC236}">
                <a16:creationId xmlns:a16="http://schemas.microsoft.com/office/drawing/2014/main" xmlns="" id="{DD7A9E68-70CA-43A7-9497-BDFA0542453C}"/>
              </a:ext>
            </a:extLst>
          </p:cNvPr>
          <p:cNvSpPr/>
          <p:nvPr/>
        </p:nvSpPr>
        <p:spPr>
          <a:xfrm>
            <a:off x="874783" y="6293676"/>
            <a:ext cx="4160113" cy="276999"/>
          </a:xfrm>
          <a:prstGeom prst="rect">
            <a:avLst/>
          </a:prstGeom>
        </p:spPr>
        <p:txBody>
          <a:bodyPr wrap="none">
            <a:spAutoFit/>
          </a:bodyPr>
          <a:lstStyle/>
          <a:p>
            <a:r>
              <a:rPr lang="it-IT" sz="1200" dirty="0">
                <a:hlinkClick r:id="rId4"/>
              </a:rPr>
              <a:t>Fonte: XIX indagine Almalaurea sul profilo dei laureati</a:t>
            </a:r>
            <a:endParaRPr lang="it-IT" sz="1200" dirty="0"/>
          </a:p>
        </p:txBody>
      </p:sp>
    </p:spTree>
    <p:extLst>
      <p:ext uri="{BB962C8B-B14F-4D97-AF65-F5344CB8AC3E}">
        <p14:creationId xmlns:p14="http://schemas.microsoft.com/office/powerpoint/2010/main" val="396477214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elestiale">
  <a:themeElements>
    <a:clrScheme name="Celestial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4.xml><?xml version="1.0" encoding="utf-8"?>
<a:theme xmlns:a="http://schemas.openxmlformats.org/drawingml/2006/main" name="2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6.xml><?xml version="1.0" encoding="utf-8"?>
<a:theme xmlns:a="http://schemas.openxmlformats.org/drawingml/2006/main" name="3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10290</TotalTime>
  <Words>1786</Words>
  <Application>Microsoft Office PowerPoint</Application>
  <PresentationFormat>Personalizzato</PresentationFormat>
  <Paragraphs>229</Paragraphs>
  <Slides>28</Slides>
  <Notes>0</Notes>
  <HiddenSlides>0</HiddenSlides>
  <MMClips>0</MMClips>
  <ScaleCrop>false</ScaleCrop>
  <HeadingPairs>
    <vt:vector size="4" baseType="variant">
      <vt:variant>
        <vt:lpstr>Tema</vt:lpstr>
      </vt:variant>
      <vt:variant>
        <vt:i4>7</vt:i4>
      </vt:variant>
      <vt:variant>
        <vt:lpstr>Titoli diapositive</vt:lpstr>
      </vt:variant>
      <vt:variant>
        <vt:i4>28</vt:i4>
      </vt:variant>
    </vt:vector>
  </HeadingPairs>
  <TitlesOfParts>
    <vt:vector size="35" baseType="lpstr">
      <vt:lpstr>1_Personalizza struttura</vt:lpstr>
      <vt:lpstr>Personalizza struttura</vt:lpstr>
      <vt:lpstr>Celestiale</vt:lpstr>
      <vt:lpstr>2_Personalizza struttura</vt:lpstr>
      <vt:lpstr>Filo</vt:lpstr>
      <vt:lpstr>3_Personalizza struttura</vt:lpstr>
      <vt:lpstr>Circuito</vt:lpstr>
      <vt:lpstr>Perché parliamo del mercato del lavoro come orientamento post liceo</vt:lpstr>
      <vt:lpstr>Obiettivi della lezione</vt:lpstr>
      <vt:lpstr>I macrotemi del nostro tempo</vt:lpstr>
      <vt:lpstr>Presentazione standard di PowerPoint</vt:lpstr>
      <vt:lpstr>Presentazione standard di PowerPoint</vt:lpstr>
      <vt:lpstr>Invecchiamento della popolazione </vt:lpstr>
      <vt:lpstr>Il mercato del lavoro italiano per i laureati</vt:lpstr>
      <vt:lpstr>Retribuzione Media </vt:lpstr>
      <vt:lpstr>Presentazione standard di PowerPoint</vt:lpstr>
      <vt:lpstr>Efficacia della laurea nel lavoro</vt:lpstr>
      <vt:lpstr>Laureati primo livello e magistrali 2015: valutazione esiti occupazionali ad un anno dal titolo </vt:lpstr>
      <vt:lpstr>Presentazione standard di PowerPoint</vt:lpstr>
      <vt:lpstr>Presentazione standard di PowerPoint</vt:lpstr>
      <vt:lpstr>Presentazione standard di PowerPoint</vt:lpstr>
      <vt:lpstr>Le Lingue</vt:lpstr>
      <vt:lpstr>1) Francese</vt:lpstr>
      <vt:lpstr>1) Tedesco</vt:lpstr>
      <vt:lpstr>3) Spagnolo</vt:lpstr>
      <vt:lpstr>4) Cinese</vt:lpstr>
      <vt:lpstr>5) Russo</vt:lpstr>
      <vt:lpstr>Quale livello di conoscenza?</vt:lpstr>
      <vt:lpstr>Cosa imparare quindi?</vt:lpstr>
      <vt:lpstr>Studiare all’estero</vt:lpstr>
      <vt:lpstr>Studiare all’estero</vt:lpstr>
      <vt:lpstr>Studiare all’estero</vt:lpstr>
      <vt:lpstr>Presentazione standard di PowerPoint</vt:lpstr>
      <vt:lpstr>QS Graduate Employability Ranking 2018</vt:lpstr>
      <vt:lpstr>Grazie Per l’Attenzione!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mercato del lavoro odierno</dc:title>
  <dc:creator>Tommaso Grossi</dc:creator>
  <cp:lastModifiedBy>nicmat92@virgilio.it</cp:lastModifiedBy>
  <cp:revision>82</cp:revision>
  <dcterms:created xsi:type="dcterms:W3CDTF">2017-05-18T11:47:13Z</dcterms:created>
  <dcterms:modified xsi:type="dcterms:W3CDTF">2018-04-24T12:50:01Z</dcterms:modified>
</cp:coreProperties>
</file>