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  <p:sldId id="256" r:id="rId5"/>
    <p:sldId id="257" r:id="rId6"/>
    <p:sldId id="262" r:id="rId7"/>
    <p:sldId id="266" r:id="rId8"/>
    <p:sldId id="263" r:id="rId9"/>
    <p:sldId id="264" r:id="rId10"/>
    <p:sldId id="265" r:id="rId11"/>
    <p:sldId id="267" r:id="rId12"/>
    <p:sldId id="268" r:id="rId13"/>
    <p:sldId id="269" r:id="rId14"/>
    <p:sldId id="273" r:id="rId15"/>
    <p:sldId id="271" r:id="rId16"/>
    <p:sldId id="272" r:id="rId17"/>
    <p:sldId id="274" r:id="rId18"/>
    <p:sldId id="270" r:id="rId19"/>
    <p:sldId id="275" r:id="rId2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7" autoAdjust="0"/>
    <p:restoredTop sz="94660"/>
  </p:normalViewPr>
  <p:slideViewPr>
    <p:cSldViewPr snapToGrid="0">
      <p:cViewPr>
        <p:scale>
          <a:sx n="107" d="100"/>
          <a:sy n="107" d="100"/>
        </p:scale>
        <p:origin x="-7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9D539-9A4A-481C-86E9-C82DB96C3C93}" type="datetimeFigureOut">
              <a:rPr lang="it-IT" smtClean="0"/>
              <a:pPr/>
              <a:t>26/04/2017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672F-5E11-4E0E-AE81-6AA74B005F8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503160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9D539-9A4A-481C-86E9-C82DB96C3C93}" type="datetimeFigureOut">
              <a:rPr lang="it-IT" smtClean="0"/>
              <a:pPr/>
              <a:t>26/04/2017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672F-5E11-4E0E-AE81-6AA74B005F8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9923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9D539-9A4A-481C-86E9-C82DB96C3C93}" type="datetimeFigureOut">
              <a:rPr lang="it-IT" smtClean="0"/>
              <a:pPr/>
              <a:t>26/04/2017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672F-5E11-4E0E-AE81-6AA74B005F8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30766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9D539-9A4A-481C-86E9-C82DB96C3C93}" type="datetimeFigureOut">
              <a:rPr lang="it-IT" smtClean="0"/>
              <a:pPr/>
              <a:t>26/04/2017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672F-5E11-4E0E-AE81-6AA74B005F8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76854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9D539-9A4A-481C-86E9-C82DB96C3C93}" type="datetimeFigureOut">
              <a:rPr lang="it-IT" smtClean="0"/>
              <a:pPr/>
              <a:t>26/04/2017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672F-5E11-4E0E-AE81-6AA74B005F8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250636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9D539-9A4A-481C-86E9-C82DB96C3C93}" type="datetimeFigureOut">
              <a:rPr lang="it-IT" smtClean="0"/>
              <a:pPr/>
              <a:t>26/04/2017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672F-5E11-4E0E-AE81-6AA74B005F8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2165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9D539-9A4A-481C-86E9-C82DB96C3C93}" type="datetimeFigureOut">
              <a:rPr lang="it-IT" smtClean="0"/>
              <a:pPr/>
              <a:t>26/04/2017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672F-5E11-4E0E-AE81-6AA74B005F8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349680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9D539-9A4A-481C-86E9-C82DB96C3C93}" type="datetimeFigureOut">
              <a:rPr lang="it-IT" smtClean="0"/>
              <a:pPr/>
              <a:t>26/04/2017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672F-5E11-4E0E-AE81-6AA74B005F8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815841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9D539-9A4A-481C-86E9-C82DB96C3C93}" type="datetimeFigureOut">
              <a:rPr lang="it-IT" smtClean="0"/>
              <a:pPr/>
              <a:t>26/04/2017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672F-5E11-4E0E-AE81-6AA74B005F8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32759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9D539-9A4A-481C-86E9-C82DB96C3C93}" type="datetimeFigureOut">
              <a:rPr lang="it-IT" smtClean="0"/>
              <a:pPr/>
              <a:t>26/04/2017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672F-5E11-4E0E-AE81-6AA74B005F8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21357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9D539-9A4A-481C-86E9-C82DB96C3C93}" type="datetimeFigureOut">
              <a:rPr lang="it-IT" smtClean="0"/>
              <a:pPr/>
              <a:t>26/04/2017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672F-5E11-4E0E-AE81-6AA74B005F8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993123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9D539-9A4A-481C-86E9-C82DB96C3C93}" type="datetimeFigureOut">
              <a:rPr lang="it-IT" smtClean="0"/>
              <a:pPr/>
              <a:t>26/04/2017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9672F-5E11-4E0E-AE81-6AA74B005F8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953705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tommaso.grossi28@gmail.com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stemaits.it/istituti-tecnici-superiori-its.php" TargetMode="External"/><Relationship Id="rId2" Type="http://schemas.openxmlformats.org/officeDocument/2006/relationships/hyperlink" Target="http://www.ifoa.it/tipo-corsi/post_diploma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accademiabellearti.bg.it/" TargetMode="External"/><Relationship Id="rId4" Type="http://schemas.openxmlformats.org/officeDocument/2006/relationships/hyperlink" Target="http://www.esercito.difesa.it/concorsi-e-arruolamenti/ufficiali/pagine/accademia-militare.asp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ollettinoadapt.it/lezioni-di-employability14-le-mancate-risposte-dei-giovani-figlie-dei-mancati-esempi-degli-adulti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ts.org/toefl" TargetMode="External"/><Relationship Id="rId2" Type="http://schemas.openxmlformats.org/officeDocument/2006/relationships/hyperlink" Target="https://www.ielts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cdl.it/moduli-e-certificazioni" TargetMode="External"/><Relationship Id="rId4" Type="http://schemas.openxmlformats.org/officeDocument/2006/relationships/hyperlink" Target="http://www.ifcsl.com/it/imparare-il-francese/esami/delf-dal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aranteprivacy.it/web/guest/home/docweb/-/docweb-display/docweb/3140059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102936" y="857839"/>
            <a:ext cx="1018094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“</a:t>
            </a:r>
            <a:r>
              <a:rPr lang="en-US" sz="2400" dirty="0"/>
              <a:t>The World Economic Forum’s Future of Jobs Report has highlighted that perhaps 60% of children entering primary school today might ultimately work in job types that currently don’t yet exist.”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206631" y="2809188"/>
            <a:ext cx="981330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/>
              <a:t>Il report del World </a:t>
            </a:r>
            <a:r>
              <a:rPr lang="it-IT" sz="3600" dirty="0" err="1"/>
              <a:t>Economic</a:t>
            </a:r>
            <a:r>
              <a:rPr lang="it-IT" sz="3600" dirty="0"/>
              <a:t> Forum sul futuro del lavoro ha evidenziato che forse il 60% dei bambini che oggi entrano nella scuola elementare finirà per fare un lavoro che al momento non esiste nemmeno</a:t>
            </a:r>
            <a:r>
              <a:rPr lang="it-IT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484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300899" y="820132"/>
            <a:ext cx="97850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dirty="0">
                <a:solidFill>
                  <a:schemeClr val="accent1"/>
                </a:solidFill>
              </a:rPr>
              <a:t>Il Curriculum Vitae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234911" y="2384981"/>
            <a:ext cx="973788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/>
              <a:t>Cos’è?</a:t>
            </a:r>
          </a:p>
          <a:p>
            <a:endParaRPr lang="it-IT" dirty="0"/>
          </a:p>
          <a:p>
            <a:r>
              <a:rPr lang="it-IT" sz="2800" dirty="0"/>
              <a:t>Il curriculum vitae è più che la descrizione delle vostre passate esperienze, è la presentazione di voi stessi per il mercato del lavoro. È quindi un momento utile sia per esprimersi al meglio, sia per confrontarsi con se stessi su quanto fatto finora in tal senso.</a:t>
            </a:r>
          </a:p>
        </p:txBody>
      </p:sp>
    </p:spTree>
    <p:extLst>
      <p:ext uri="{BB962C8B-B14F-4D97-AF65-F5344CB8AC3E}">
        <p14:creationId xmlns:p14="http://schemas.microsoft.com/office/powerpoint/2010/main" xmlns="" val="1283642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19996" y="344707"/>
            <a:ext cx="104920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dirty="0">
                <a:solidFill>
                  <a:srgbClr val="FF0000"/>
                </a:solidFill>
              </a:rPr>
              <a:t>Il CV nel passato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30927" y="1293159"/>
            <a:ext cx="3832733" cy="5415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324005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33633" y="636260"/>
            <a:ext cx="94268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dirty="0">
                <a:solidFill>
                  <a:srgbClr val="FF0000"/>
                </a:solidFill>
              </a:rPr>
              <a:t>Il CV Ora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34518" y="1407088"/>
            <a:ext cx="1042412" cy="1042412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21831" y="1569294"/>
            <a:ext cx="1254274" cy="1254274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02444" y="5432288"/>
            <a:ext cx="1597385" cy="946599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54674" y="3048716"/>
            <a:ext cx="2105025" cy="1403350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34518" y="3246103"/>
            <a:ext cx="961338" cy="1358278"/>
          </a:xfrm>
          <a:prstGeom prst="rect">
            <a:avLst/>
          </a:prstGeom>
        </p:spPr>
      </p:pic>
      <p:pic>
        <p:nvPicPr>
          <p:cNvPr id="13" name="Immagin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18280" y="2449500"/>
            <a:ext cx="2770365" cy="2498419"/>
          </a:xfrm>
          <a:prstGeom prst="rect">
            <a:avLst/>
          </a:prstGeom>
        </p:spPr>
      </p:pic>
      <p:pic>
        <p:nvPicPr>
          <p:cNvPr id="14" name="Immagin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21831" y="5124926"/>
            <a:ext cx="2396104" cy="1253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046095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956569" y="989225"/>
            <a:ext cx="9785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rgbClr val="0070C0"/>
                </a:solidFill>
              </a:rPr>
              <a:t>Come redigere un curriculum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686642" y="1917575"/>
            <a:ext cx="1142099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Nome Cognome                                                                  FOTO</a:t>
            </a:r>
          </a:p>
          <a:p>
            <a:r>
              <a:rPr lang="it-IT" sz="2800" dirty="0"/>
              <a:t>Numero Telefono</a:t>
            </a:r>
          </a:p>
          <a:p>
            <a:r>
              <a:rPr lang="it-IT" sz="2800" dirty="0"/>
              <a:t>Mail</a:t>
            </a:r>
          </a:p>
          <a:p>
            <a:r>
              <a:rPr lang="it-IT" sz="2800" dirty="0"/>
              <a:t>Skype-Twitter-</a:t>
            </a:r>
            <a:r>
              <a:rPr lang="it-IT" sz="2800" dirty="0" err="1"/>
              <a:t>Linkedin</a:t>
            </a:r>
            <a:endParaRPr lang="it-IT" sz="2800" dirty="0"/>
          </a:p>
        </p:txBody>
      </p:sp>
      <p:sp>
        <p:nvSpPr>
          <p:cNvPr id="2" name="Rettangolo 1"/>
          <p:cNvSpPr/>
          <p:nvPr/>
        </p:nvSpPr>
        <p:spPr>
          <a:xfrm>
            <a:off x="686642" y="4217352"/>
            <a:ext cx="981262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/>
              <a:t>-    Esperienze lavorative</a:t>
            </a:r>
          </a:p>
          <a:p>
            <a:r>
              <a:rPr lang="it-IT" sz="2800" dirty="0"/>
              <a:t>-    Esperienze Formative</a:t>
            </a:r>
          </a:p>
          <a:p>
            <a:pPr marL="457200" indent="-457200">
              <a:buFontTx/>
              <a:buChar char="-"/>
            </a:pPr>
            <a:r>
              <a:rPr lang="it-IT" sz="2800" dirty="0"/>
              <a:t>Capacità linguistiche/digitali</a:t>
            </a:r>
          </a:p>
          <a:p>
            <a:pPr marL="457200" indent="-457200">
              <a:buFontTx/>
              <a:buChar char="-"/>
            </a:pPr>
            <a:r>
              <a:rPr lang="it-IT" sz="2800" dirty="0" err="1"/>
              <a:t>Capacitàorganizzative</a:t>
            </a:r>
            <a:r>
              <a:rPr lang="it-IT" sz="2800" dirty="0"/>
              <a:t>/relazionali/comunicative/professionali</a:t>
            </a:r>
          </a:p>
          <a:p>
            <a:pPr marL="285750" indent="-285750">
              <a:buFontTx/>
              <a:buChar char="-"/>
            </a:pPr>
            <a:r>
              <a:rPr lang="it-IT" sz="2800" dirty="0"/>
              <a:t>  Interessi personali</a:t>
            </a:r>
          </a:p>
        </p:txBody>
      </p:sp>
    </p:spTree>
    <p:extLst>
      <p:ext uri="{BB962C8B-B14F-4D97-AF65-F5344CB8AC3E}">
        <p14:creationId xmlns:p14="http://schemas.microsoft.com/office/powerpoint/2010/main" xmlns="" val="3998148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970961" y="1187777"/>
            <a:ext cx="97755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Come inserire un’esperienza lavorativa/formativa nel proprio cv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197204" y="2507530"/>
            <a:ext cx="94268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800" dirty="0"/>
              <a:t>Periodo di svolgimento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800" dirty="0"/>
              <a:t> Job Title/Corso di studio [es. «tirocinio curriculare svolto nell'ambito del progetto di alternanza  scuola-lavoro»]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800" dirty="0"/>
              <a:t>Ente in cui si è svolto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800" dirty="0"/>
              <a:t>Mansioni e operato svolto</a:t>
            </a:r>
          </a:p>
        </p:txBody>
      </p:sp>
    </p:spTree>
    <p:extLst>
      <p:ext uri="{BB962C8B-B14F-4D97-AF65-F5344CB8AC3E}">
        <p14:creationId xmlns:p14="http://schemas.microsoft.com/office/powerpoint/2010/main" xmlns="" val="10630602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970961" y="838986"/>
            <a:ext cx="10416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Alcuni consigli per la redazione: Cosa fare e non fare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970961" y="2224726"/>
            <a:ext cx="984158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Essere sintetici e chiari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Indirizzare il proprio curriculum verso l’offerta a cui si sta rispondendo riportando la posizione per la quale si concorre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Utilizzare una foto professionale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Indicare i propri profili social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Rispettare l’ordine cronologico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Non commettere errori grammaticali o refusi considerati come indice di poca attenzione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Inserire sempre l’autorizzazione ai dati personali «Autorizzo il trattamento dei miei dati personali ai sensi del </a:t>
            </a:r>
            <a:r>
              <a:rPr lang="it-IT" sz="2000" dirty="0" err="1"/>
              <a:t>D.Igs</a:t>
            </a:r>
            <a:r>
              <a:rPr lang="it-IT" sz="2000" dirty="0"/>
              <a:t>. 196 del 30 giugno 2003»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Non inserire dichiarazioni d’intenti o personale credo religioso/politico o altri dati sensibili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Mandare il proprio cv SEMPRE in formato PDF, con titolo </a:t>
            </a:r>
            <a:r>
              <a:rPr lang="it-IT" sz="2000" dirty="0" err="1"/>
              <a:t>Nome_Cognome_CV</a:t>
            </a:r>
            <a:endParaRPr lang="it-I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Nel caso in cui si abbia scarsa o nulla esperienza lavorativa, dettagliare maggiormente le esperienze scolastiche ed extrascolastiche.</a:t>
            </a:r>
          </a:p>
        </p:txBody>
      </p:sp>
    </p:spTree>
    <p:extLst>
      <p:ext uri="{BB962C8B-B14F-4D97-AF65-F5344CB8AC3E}">
        <p14:creationId xmlns:p14="http://schemas.microsoft.com/office/powerpoint/2010/main" xmlns="" val="14545950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91852" y="867266"/>
            <a:ext cx="94362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dirty="0">
                <a:solidFill>
                  <a:schemeClr val="accent1"/>
                </a:solidFill>
              </a:rPr>
              <a:t>La Lettera Motivazionale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886120" y="2696066"/>
            <a:ext cx="99641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Spesso vi sarà richiesto/sarà saggio fare anche una lettera motivazionale da allegare con il Curriculum.</a:t>
            </a:r>
          </a:p>
          <a:p>
            <a:endParaRPr lang="it-IT" sz="2800" dirty="0"/>
          </a:p>
          <a:p>
            <a:r>
              <a:rPr lang="it-IT" sz="2800" dirty="0"/>
              <a:t>Quest’ultima è un ulteriore occasione per raccontare voi stessi e soprattutto per far capire il vostro impegno e motivazione alla persona che deve scegliervi.</a:t>
            </a:r>
          </a:p>
        </p:txBody>
      </p:sp>
    </p:spTree>
    <p:extLst>
      <p:ext uri="{BB962C8B-B14F-4D97-AF65-F5344CB8AC3E}">
        <p14:creationId xmlns:p14="http://schemas.microsoft.com/office/powerpoint/2010/main" xmlns="" val="13397887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82425" y="575035"/>
            <a:ext cx="101243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Alcuni Consigli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782425" y="1828800"/>
            <a:ext cx="9181707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Presentarvi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Spiegare il vostro percorso evidenziando esperienze inerenti alla job </a:t>
            </a:r>
            <a:r>
              <a:rPr lang="it-IT" sz="2000" dirty="0" err="1"/>
              <a:t>offer</a:t>
            </a:r>
            <a:endParaRPr lang="it-I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Spiegare la motivazione che vi rende interessati </a:t>
            </a:r>
            <a:r>
              <a:rPr lang="it-IT" sz="2000" b="1" dirty="0"/>
              <a:t>PROPRIO E SOLO a questa proposta e a questa azienda/università.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Pensare a tutte le cose che hanno caratterizzato fino ad oggi il proprio percorso scolastico e a come valorizzarle.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Sottolineare alcuni tratti della propria personalità che sono importanti per il percorso per cui ci si candida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Individuare (se possibile) delle peculiarità del corso/lavoro/azienda(qualcosa che lo differenzia rispetto ad altri)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Infine ringraziamenti e conclusioni, con un riferimento alla speranza di poter approfondire ulteriormente le ragioni alla base del proprio interesse per l’offerta durante un colloquio e di poter intraprendere infine questo stimolante percorso di..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1113663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27521" y="2705493"/>
            <a:ext cx="9021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/>
              <a:t>Inserire la propria esperienza di alternanza nel Curriculum Vitae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027521" y="725865"/>
            <a:ext cx="9134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>
                <a:solidFill>
                  <a:srgbClr val="0070C0"/>
                </a:solidFill>
              </a:rPr>
              <a:t>Workshop</a:t>
            </a:r>
          </a:p>
        </p:txBody>
      </p:sp>
    </p:spTree>
    <p:extLst>
      <p:ext uri="{BB962C8B-B14F-4D97-AF65-F5344CB8AC3E}">
        <p14:creationId xmlns:p14="http://schemas.microsoft.com/office/powerpoint/2010/main" xmlns="" val="11363481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89074" y="1559210"/>
            <a:ext cx="90308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dirty="0"/>
              <a:t>Grazie a tutti!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616529" y="3845379"/>
            <a:ext cx="889907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chemeClr val="accent1"/>
                </a:solidFill>
              </a:rPr>
              <a:t>Tommaso Grossi</a:t>
            </a:r>
            <a:r>
              <a:rPr lang="it-IT" sz="2800" dirty="0"/>
              <a:t>, Data </a:t>
            </a:r>
            <a:r>
              <a:rPr lang="it-IT" sz="2800" dirty="0" err="1"/>
              <a:t>Collectionist</a:t>
            </a:r>
            <a:r>
              <a:rPr lang="it-IT" sz="2800" dirty="0"/>
              <a:t> presso World </a:t>
            </a:r>
            <a:r>
              <a:rPr lang="it-IT" sz="2800" dirty="0" err="1"/>
              <a:t>Employment</a:t>
            </a:r>
            <a:r>
              <a:rPr lang="it-IT" sz="2800" dirty="0"/>
              <a:t> </a:t>
            </a:r>
            <a:r>
              <a:rPr lang="it-IT" sz="2800" dirty="0" err="1"/>
              <a:t>Confederation</a:t>
            </a:r>
            <a:r>
              <a:rPr lang="it-IT" sz="2800" dirty="0"/>
              <a:t>, Apprendista di ricerca presso </a:t>
            </a:r>
            <a:r>
              <a:rPr lang="it-IT" sz="2800" dirty="0" err="1"/>
              <a:t>Adapt</a:t>
            </a:r>
            <a:endParaRPr lang="it-IT" sz="2800" dirty="0"/>
          </a:p>
          <a:p>
            <a:endParaRPr lang="it-IT" sz="2800" dirty="0"/>
          </a:p>
          <a:p>
            <a:r>
              <a:rPr lang="it-IT" sz="2800" dirty="0"/>
              <a:t>Mail: </a:t>
            </a:r>
            <a:r>
              <a:rPr lang="it-IT" sz="2800" dirty="0">
                <a:hlinkClick r:id="rId2"/>
              </a:rPr>
              <a:t>tommaso.grossi28@gmail.com</a:t>
            </a:r>
            <a:r>
              <a:rPr lang="it-IT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548686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143785" y="1498862"/>
            <a:ext cx="983215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/>
              <a:t>Sempre secondo il World </a:t>
            </a:r>
            <a:r>
              <a:rPr lang="it-IT" sz="3600" dirty="0" err="1"/>
              <a:t>Economic</a:t>
            </a:r>
            <a:r>
              <a:rPr lang="it-IT" sz="3600" dirty="0"/>
              <a:t> Forum, il 35% delle skills oggi richieste, in cinque anni non serviranno più.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272618" y="4015819"/>
            <a:ext cx="90403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/>
              <a:t>Tutto questo per dire quanto il mercato del lavoro sia complesso e in rapido mutamento.</a:t>
            </a:r>
          </a:p>
          <a:p>
            <a:r>
              <a:rPr lang="it-IT" sz="3600" dirty="0"/>
              <a:t>E noi abbiamo solo due ore per affrontarlo.</a:t>
            </a:r>
          </a:p>
        </p:txBody>
      </p:sp>
    </p:spTree>
    <p:extLst>
      <p:ext uri="{BB962C8B-B14F-4D97-AF65-F5344CB8AC3E}">
        <p14:creationId xmlns:p14="http://schemas.microsoft.com/office/powerpoint/2010/main" xmlns="" val="3964772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55802" y="1150070"/>
            <a:ext cx="100206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chemeClr val="accent1"/>
                </a:solidFill>
              </a:rPr>
              <a:t>OBIETTIVI DELLA LEZIONE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055802" y="2762054"/>
            <a:ext cx="881406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sz="2800" dirty="0"/>
              <a:t>Breve panoramica delle possibilità post diploma</a:t>
            </a:r>
          </a:p>
          <a:p>
            <a:pPr marL="285750" indent="-285750">
              <a:buFontTx/>
              <a:buChar char="-"/>
            </a:pPr>
            <a:r>
              <a:rPr lang="it-IT" sz="2800" dirty="0"/>
              <a:t>Iniziare a conoscere il mercato del lavoro e alcuni dei suoi concetti</a:t>
            </a:r>
          </a:p>
          <a:p>
            <a:pPr marL="285750" indent="-285750">
              <a:buFontTx/>
              <a:buChar char="-"/>
            </a:pPr>
            <a:r>
              <a:rPr lang="it-IT" sz="2800" dirty="0"/>
              <a:t>Conoscere i diversi modi di presentare se stessi</a:t>
            </a:r>
          </a:p>
          <a:p>
            <a:pPr marL="285750" indent="-285750">
              <a:buFontTx/>
              <a:buChar char="-"/>
            </a:pPr>
            <a:r>
              <a:rPr lang="it-IT" sz="2800" dirty="0"/>
              <a:t>Redigere un cv e una lettera motivazionale</a:t>
            </a:r>
          </a:p>
        </p:txBody>
      </p:sp>
    </p:spTree>
    <p:extLst>
      <p:ext uri="{BB962C8B-B14F-4D97-AF65-F5344CB8AC3E}">
        <p14:creationId xmlns:p14="http://schemas.microsoft.com/office/powerpoint/2010/main" xmlns="" val="796602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1385740"/>
          </a:xfrm>
        </p:spPr>
        <p:txBody>
          <a:bodyPr/>
          <a:lstStyle/>
          <a:p>
            <a:r>
              <a:rPr lang="it-IT" dirty="0">
                <a:solidFill>
                  <a:srgbClr val="0070C0"/>
                </a:solidFill>
              </a:rPr>
              <a:t>Le possibilità Post Diploma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989814" y="2234153"/>
            <a:ext cx="9869864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- IFOA: Corsi di formazione superiore </a:t>
            </a:r>
            <a:r>
              <a:rPr lang="it-IT" sz="2800" dirty="0">
                <a:hlinkClick r:id="rId2"/>
              </a:rPr>
              <a:t>IFOA</a:t>
            </a:r>
            <a:endParaRPr lang="it-IT" sz="2800" dirty="0"/>
          </a:p>
          <a:p>
            <a:r>
              <a:rPr lang="it-IT" sz="2800" dirty="0"/>
              <a:t>- ITS: Percorsi di Specializzazione Tecnica Post Diploma in 6 diverse  aeree tecnologiche </a:t>
            </a:r>
            <a:r>
              <a:rPr lang="it-IT" sz="2800" dirty="0">
                <a:hlinkClick r:id="rId3"/>
              </a:rPr>
              <a:t>ITS</a:t>
            </a:r>
            <a:endParaRPr lang="it-IT" sz="2800" dirty="0"/>
          </a:p>
          <a:p>
            <a:r>
              <a:rPr lang="it-IT" sz="2800" dirty="0"/>
              <a:t>- Accademia Militare </a:t>
            </a:r>
            <a:r>
              <a:rPr lang="it-IT" sz="2800" dirty="0">
                <a:hlinkClick r:id="rId4"/>
              </a:rPr>
              <a:t>Accademia Militare</a:t>
            </a:r>
            <a:endParaRPr lang="it-IT" sz="2800" dirty="0"/>
          </a:p>
          <a:p>
            <a:r>
              <a:rPr lang="it-IT" sz="2800" dirty="0"/>
              <a:t>- Accademia delle Belle Arti (Bergamo) </a:t>
            </a:r>
            <a:r>
              <a:rPr lang="it-IT" sz="2800" dirty="0">
                <a:hlinkClick r:id="rId5"/>
              </a:rPr>
              <a:t>Belle Arti</a:t>
            </a:r>
            <a:endParaRPr lang="it-IT" sz="2800" dirty="0"/>
          </a:p>
          <a:p>
            <a:r>
              <a:rPr lang="it-IT" sz="2800" dirty="0"/>
              <a:t>- Università</a:t>
            </a:r>
          </a:p>
          <a:p>
            <a:r>
              <a:rPr lang="it-IT" sz="2800" dirty="0"/>
              <a:t>...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095701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789331"/>
            <a:ext cx="10515600" cy="1325563"/>
          </a:xfrm>
        </p:spPr>
        <p:txBody>
          <a:bodyPr/>
          <a:lstStyle/>
          <a:p>
            <a:r>
              <a:rPr lang="it-IT" dirty="0"/>
              <a:t>Alcuni importanti concetti del Mercato del Lavoro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921441"/>
            <a:ext cx="10515600" cy="4351338"/>
          </a:xfrm>
        </p:spPr>
        <p:txBody>
          <a:bodyPr>
            <a:normAutofit/>
          </a:bodyPr>
          <a:lstStyle/>
          <a:p>
            <a:r>
              <a:rPr lang="it-IT" sz="3200" dirty="0" err="1"/>
              <a:t>Employability</a:t>
            </a:r>
            <a:r>
              <a:rPr lang="it-IT" sz="3200" dirty="0"/>
              <a:t> </a:t>
            </a:r>
          </a:p>
          <a:p>
            <a:r>
              <a:rPr lang="it-IT" sz="3200" dirty="0"/>
              <a:t>Digital </a:t>
            </a:r>
            <a:r>
              <a:rPr lang="it-IT" sz="3200" dirty="0" err="1"/>
              <a:t>Reputation</a:t>
            </a:r>
            <a:r>
              <a:rPr lang="it-IT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915597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>
                <a:solidFill>
                  <a:schemeClr val="accent1"/>
                </a:solidFill>
                <a:latin typeface="+mn-lt"/>
              </a:rPr>
              <a:t>Employability</a:t>
            </a:r>
            <a:endParaRPr lang="it-IT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Cos’è?</a:t>
            </a:r>
          </a:p>
          <a:p>
            <a:pPr marL="0" indent="0">
              <a:buNone/>
            </a:pPr>
            <a:r>
              <a:rPr lang="it-IT" dirty="0"/>
              <a:t>L’insieme delle tue abilità e competenze, che permettono alla tua figura di restare spendibile sul mercato del lavoro.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838200" y="3468529"/>
            <a:ext cx="9181707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Perché parlare già di </a:t>
            </a:r>
            <a:r>
              <a:rPr lang="it-IT" sz="2800" b="1" dirty="0" err="1"/>
              <a:t>Employability</a:t>
            </a:r>
            <a:r>
              <a:rPr lang="it-IT" sz="2800" b="1" dirty="0"/>
              <a:t>?</a:t>
            </a:r>
          </a:p>
          <a:p>
            <a:endParaRPr lang="it-IT" dirty="0"/>
          </a:p>
          <a:p>
            <a:r>
              <a:rPr lang="it-IT" sz="2800" dirty="0" smtClean="0"/>
              <a:t>«Il percorso di studi è già la migliore “scuola di lavoro”, attraverso la quale testare le nostre attitudini, le capacità di accoglienza del mercato professionale e la coerenza delle scelte fatte.» </a:t>
            </a:r>
            <a:r>
              <a:rPr lang="it-IT" sz="1600" dirty="0" smtClean="0">
                <a:hlinkClick r:id="rId2"/>
              </a:rPr>
              <a:t>Adapt, lezioni di employability 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xmlns="" val="3293763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>
                <a:latin typeface="+mn-lt"/>
              </a:rPr>
              <a:t>Come curarla?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Imparare a conoscere se stessi partendo dalle proprie attitudini e cogliendo opportunità </a:t>
            </a:r>
          </a:p>
          <a:p>
            <a:r>
              <a:rPr lang="it-IT" dirty="0"/>
              <a:t>Maturare esperienze lavorative durante gli studi</a:t>
            </a:r>
          </a:p>
          <a:p>
            <a:r>
              <a:rPr lang="it-IT" dirty="0"/>
              <a:t>Conoscere l’inglese e (volendo e ritenendolo utile/piacevole) altre lingue </a:t>
            </a:r>
          </a:p>
          <a:p>
            <a:r>
              <a:rPr lang="it-IT" dirty="0"/>
              <a:t>Certificare le vostre competenze (</a:t>
            </a:r>
            <a:r>
              <a:rPr lang="it-IT" dirty="0">
                <a:hlinkClick r:id="rId2"/>
              </a:rPr>
              <a:t>IELTS</a:t>
            </a:r>
            <a:r>
              <a:rPr lang="it-IT" dirty="0"/>
              <a:t>, </a:t>
            </a:r>
            <a:r>
              <a:rPr lang="it-IT" dirty="0">
                <a:hlinkClick r:id="rId3"/>
              </a:rPr>
              <a:t>TOEFL</a:t>
            </a:r>
            <a:r>
              <a:rPr lang="it-IT" dirty="0"/>
              <a:t>, </a:t>
            </a:r>
            <a:r>
              <a:rPr lang="it-IT" dirty="0">
                <a:hlinkClick r:id="rId4"/>
              </a:rPr>
              <a:t>DALF</a:t>
            </a:r>
            <a:r>
              <a:rPr lang="it-IT" dirty="0"/>
              <a:t>, </a:t>
            </a:r>
            <a:r>
              <a:rPr lang="it-IT" dirty="0">
                <a:hlinkClick r:id="rId5"/>
              </a:rPr>
              <a:t>ECDL</a:t>
            </a:r>
            <a:r>
              <a:rPr lang="it-IT" dirty="0"/>
              <a:t>)</a:t>
            </a:r>
          </a:p>
          <a:p>
            <a:r>
              <a:rPr lang="it-IT" dirty="0"/>
              <a:t>Provare esperienze all’estero</a:t>
            </a:r>
          </a:p>
          <a:p>
            <a:r>
              <a:rPr lang="it-IT" dirty="0"/>
              <a:t>Sviluppare adattabilità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719994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chemeClr val="accent1"/>
                </a:solidFill>
              </a:rPr>
              <a:t>Digital </a:t>
            </a:r>
            <a:r>
              <a:rPr lang="it-IT" b="1" dirty="0" err="1">
                <a:solidFill>
                  <a:schemeClr val="accent1"/>
                </a:solidFill>
              </a:rPr>
              <a:t>Reputation</a:t>
            </a:r>
            <a:endParaRPr lang="it-IT" b="1" dirty="0">
              <a:solidFill>
                <a:schemeClr val="accent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Cos’è?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L’immagine di noi che trasmettiamo attraverso i social media e altre interazioni con il mondo del web.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838200" y="3495021"/>
            <a:ext cx="10785049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Perché è importante curarla?</a:t>
            </a:r>
          </a:p>
          <a:p>
            <a:endParaRPr lang="it-IT" sz="2400" dirty="0"/>
          </a:p>
          <a:p>
            <a:r>
              <a:rPr lang="it-IT" sz="2800" dirty="0"/>
              <a:t>È un trend sempre più diffuso tra i selezionatori non solo cercare candidati tramite i social network (social recruiting), ma anche cercare informazioni aggiuntive sul candidato tramite la sua attività nei social.</a:t>
            </a:r>
          </a:p>
        </p:txBody>
      </p:sp>
    </p:spTree>
    <p:extLst>
      <p:ext uri="{BB962C8B-B14F-4D97-AF65-F5344CB8AC3E}">
        <p14:creationId xmlns:p14="http://schemas.microsoft.com/office/powerpoint/2010/main" xmlns="" val="1255854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46375" y="782425"/>
            <a:ext cx="10435472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Come curarla:</a:t>
            </a:r>
            <a:endParaRPr lang="it-IT" sz="4000" dirty="0"/>
          </a:p>
          <a:p>
            <a:endParaRPr lang="it-IT" sz="4000" dirty="0"/>
          </a:p>
          <a:p>
            <a:pPr marL="285750" indent="-285750">
              <a:buFontTx/>
              <a:buChar char="-"/>
            </a:pPr>
            <a:r>
              <a:rPr lang="it-IT" sz="2800" dirty="0"/>
              <a:t>Attenzione alla propria attività in rete (critiche a datori di lavoro, post sconvenienti)</a:t>
            </a:r>
          </a:p>
          <a:p>
            <a:pPr marL="285750" indent="-285750">
              <a:buFontTx/>
              <a:buChar char="-"/>
            </a:pPr>
            <a:r>
              <a:rPr lang="it-IT" sz="2800" dirty="0"/>
              <a:t>Attenzione alle impostazioni di privacy </a:t>
            </a:r>
          </a:p>
          <a:p>
            <a:pPr marL="285750" indent="-285750">
              <a:buFontTx/>
              <a:buChar char="-"/>
            </a:pPr>
            <a:r>
              <a:rPr lang="it-IT" sz="2800" dirty="0"/>
              <a:t>Curare e aggiornare le informazioni</a:t>
            </a:r>
          </a:p>
          <a:p>
            <a:pPr marL="285750" indent="-285750">
              <a:buFontTx/>
              <a:buChar char="-"/>
            </a:pPr>
            <a:r>
              <a:rPr lang="it-IT" sz="2800" dirty="0"/>
              <a:t>Diversi social per diversi scopi</a:t>
            </a:r>
          </a:p>
          <a:p>
            <a:pPr marL="285750" indent="-285750">
              <a:buFontTx/>
              <a:buChar char="-"/>
            </a:pPr>
            <a:endParaRPr lang="it-IT" sz="2800" dirty="0"/>
          </a:p>
          <a:p>
            <a:r>
              <a:rPr lang="it-IT" sz="2800" dirty="0"/>
              <a:t>Documento utile  </a:t>
            </a:r>
          </a:p>
          <a:p>
            <a:r>
              <a:rPr lang="it-IT" sz="2800" dirty="0"/>
              <a:t> </a:t>
            </a:r>
            <a:r>
              <a:rPr lang="it-IT" sz="2800" dirty="0">
                <a:hlinkClick r:id="rId2"/>
              </a:rPr>
              <a:t>Garante Privacy</a:t>
            </a:r>
            <a:endParaRPr lang="it-IT" sz="2800" dirty="0"/>
          </a:p>
          <a:p>
            <a:pPr marL="285750" indent="-285750">
              <a:buFontTx/>
              <a:buChar char="-"/>
            </a:pP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xmlns="" val="37096068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6857</TotalTime>
  <Words>876</Words>
  <Application>Microsoft Office PowerPoint</Application>
  <PresentationFormat>Personalizzato</PresentationFormat>
  <Paragraphs>98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Tema di Office</vt:lpstr>
      <vt:lpstr>Diapositiva 1</vt:lpstr>
      <vt:lpstr>Diapositiva 2</vt:lpstr>
      <vt:lpstr>Diapositiva 3</vt:lpstr>
      <vt:lpstr>Le possibilità Post Diploma</vt:lpstr>
      <vt:lpstr>Alcuni importanti concetti del Mercato del Lavoro</vt:lpstr>
      <vt:lpstr>Employability</vt:lpstr>
      <vt:lpstr>Come curarla?</vt:lpstr>
      <vt:lpstr>Digital Reputation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possibilità Post Diploma</dc:title>
  <dc:creator>Tommaso Grossi</dc:creator>
  <cp:lastModifiedBy>f_lucini</cp:lastModifiedBy>
  <cp:revision>42</cp:revision>
  <dcterms:created xsi:type="dcterms:W3CDTF">2017-02-28T15:59:12Z</dcterms:created>
  <dcterms:modified xsi:type="dcterms:W3CDTF">2017-04-26T06:46:12Z</dcterms:modified>
</cp:coreProperties>
</file>